
<file path=[Content_Types].xml><?xml version="1.0" encoding="utf-8"?>
<Types xmlns="http://schemas.openxmlformats.org/package/2006/content-types">
  <Default Extension="fntdata" ContentType="application/x-fontdata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webextensions/webextension2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73" r:id="rId4"/>
    <p:sldId id="274" r:id="rId5"/>
    <p:sldId id="258" r:id="rId6"/>
    <p:sldId id="259" r:id="rId7"/>
    <p:sldId id="260" r:id="rId8"/>
    <p:sldId id="275" r:id="rId9"/>
    <p:sldId id="261" r:id="rId10"/>
    <p:sldId id="276" r:id="rId11"/>
    <p:sldId id="262" r:id="rId12"/>
    <p:sldId id="263" r:id="rId13"/>
    <p:sldId id="277" r:id="rId14"/>
    <p:sldId id="264" r:id="rId15"/>
    <p:sldId id="289" r:id="rId16"/>
    <p:sldId id="278" r:id="rId17"/>
    <p:sldId id="280" r:id="rId18"/>
    <p:sldId id="281" r:id="rId19"/>
    <p:sldId id="283" r:id="rId20"/>
    <p:sldId id="285" r:id="rId21"/>
    <p:sldId id="286" r:id="rId22"/>
    <p:sldId id="290" r:id="rId23"/>
    <p:sldId id="266" r:id="rId24"/>
    <p:sldId id="267" r:id="rId25"/>
    <p:sldId id="268" r:id="rId26"/>
    <p:sldId id="288" r:id="rId27"/>
  </p:sldIdLst>
  <p:sldSz cx="12192000" cy="6858000"/>
  <p:notesSz cx="6858000" cy="12192000"/>
  <p:embeddedFontLst>
    <p:embeddedFont>
      <p:font typeface="Algerian" panose="04020705040A02060702" pitchFamily="82" charset="0"/>
      <p:regular r:id="rId29"/>
    </p:embeddedFont>
    <p:embeddedFont>
      <p:font typeface="Source Sans Pro" panose="020B0503030403020204" pitchFamily="34" charset="0"/>
      <p:regular r:id="rId30"/>
      <p:bold r:id="rId31"/>
      <p:italic r:id="rId32"/>
      <p:boldItalic r:id="rId33"/>
    </p:embeddedFont>
  </p:embeddedFontLst>
  <p:custShowLst>
    <p:custShow name="Custom Show 1" id="0">
      <p:sldLst>
        <p:sld r:id="rId3"/>
      </p:sldLst>
    </p:custShow>
  </p:custShowLst>
  <p:custDataLst>
    <p:tags r:id="rId34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0406"/>
    <a:srgbClr val="44444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E162A9F-EFD9-4DBE-AC92-267B9A29C4F4}" v="1" dt="2024-01-14T13:53:41.75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7" d="100"/>
          <a:sy n="57" d="100"/>
        </p:scale>
        <p:origin x="36" y="42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6/11/relationships/changesInfo" Target="changesInfos/changesInfo1.xml"/><Relationship Id="rId21" Type="http://schemas.openxmlformats.org/officeDocument/2006/relationships/slide" Target="slides/slide20.xml"/><Relationship Id="rId34" Type="http://schemas.openxmlformats.org/officeDocument/2006/relationships/tags" Target="tags/tag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theme" Target="theme/theme1.xml"/><Relationship Id="rId40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b Sewell" userId="c802df42025d5e1f" providerId="LiveId" clId="{1E162A9F-EFD9-4DBE-AC92-267B9A29C4F4}"/>
    <pc:docChg chg="custSel addSld modSld replTag">
      <pc:chgData name="Rob Sewell" userId="c802df42025d5e1f" providerId="LiveId" clId="{1E162A9F-EFD9-4DBE-AC92-267B9A29C4F4}" dt="2024-01-14T13:53:41.756" v="3" actId="478"/>
      <pc:docMkLst>
        <pc:docMk/>
      </pc:docMkLst>
      <pc:sldChg chg="delSp">
        <pc:chgData name="Rob Sewell" userId="c802df42025d5e1f" providerId="LiveId" clId="{1E162A9F-EFD9-4DBE-AC92-267B9A29C4F4}" dt="2024-01-14T13:53:41.756" v="3" actId="478"/>
        <pc:sldMkLst>
          <pc:docMk/>
          <pc:sldMk cId="921588733" sldId="288"/>
        </pc:sldMkLst>
        <pc:picChg chg="del">
          <ac:chgData name="Rob Sewell" userId="c802df42025d5e1f" providerId="LiveId" clId="{1E162A9F-EFD9-4DBE-AC92-267B9A29C4F4}" dt="2024-01-14T13:53:41.756" v="3" actId="478"/>
          <ac:picMkLst>
            <pc:docMk/>
            <pc:sldMk cId="921588733" sldId="288"/>
            <ac:picMk id="2" creationId="{A0FDFBEE-49E0-2368-383A-F57666C23AF5}"/>
          </ac:picMkLst>
        </pc:picChg>
      </pc:sldChg>
      <pc:sldChg chg="add">
        <pc:chgData name="Rob Sewell" userId="c802df42025d5e1f" providerId="LiveId" clId="{1E162A9F-EFD9-4DBE-AC92-267B9A29C4F4}" dt="2024-01-14T13:43:51.655" v="0"/>
        <pc:sldMkLst>
          <pc:docMk/>
          <pc:sldMk cId="1302511268" sldId="289"/>
        </pc:sldMkLst>
      </pc:sldChg>
      <pc:sldChg chg="add">
        <pc:chgData name="Rob Sewell" userId="c802df42025d5e1f" providerId="LiveId" clId="{1E162A9F-EFD9-4DBE-AC92-267B9A29C4F4}" dt="2024-01-14T13:53:21.956" v="2"/>
        <pc:sldMkLst>
          <pc:docMk/>
          <pc:sldMk cId="3077907392" sldId="290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267800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9213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9294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0821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0423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6217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5388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89998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52171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2412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0685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8089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3888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0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png"/><Relationship Id="rId12" Type="http://schemas.openxmlformats.org/officeDocument/2006/relationships/image" Target="../media/image9.png"/><Relationship Id="rId2" Type="http://schemas.microsoft.com/office/2007/relationships/media" Target="../media/media1.m4a"/><Relationship Id="rId1" Type="http://schemas.openxmlformats.org/officeDocument/2006/relationships/audio" Target="NULL" TargetMode="External"/><Relationship Id="rId6" Type="http://schemas.openxmlformats.org/officeDocument/2006/relationships/image" Target="../media/image3.png"/><Relationship Id="rId11" Type="http://schemas.openxmlformats.org/officeDocument/2006/relationships/image" Target="../media/image8.svg"/><Relationship Id="rId5" Type="http://schemas.openxmlformats.org/officeDocument/2006/relationships/image" Target="../media/image2.png"/><Relationship Id="rId10" Type="http://schemas.openxmlformats.org/officeDocument/2006/relationships/image" Target="../media/image7.png"/><Relationship Id="rId4" Type="http://schemas.openxmlformats.org/officeDocument/2006/relationships/notesSlide" Target="../notesSlides/notesSlide2.xml"/><Relationship Id="rId9" Type="http://schemas.openxmlformats.org/officeDocument/2006/relationships/image" Target="../media/image6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10" Type="http://schemas.openxmlformats.org/officeDocument/2006/relationships/image" Target="../media/image38.svg"/><Relationship Id="rId4" Type="http://schemas.openxmlformats.org/officeDocument/2006/relationships/image" Target="../media/image32.svg"/><Relationship Id="rId9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3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/>
          <p:cNvSpPr/>
          <p:nvPr/>
        </p:nvSpPr>
        <p:spPr>
          <a:xfrm>
            <a:off x="387096" y="5883700"/>
            <a:ext cx="11414759" cy="97483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7679"/>
              </a:lnSpc>
              <a:buNone/>
            </a:pPr>
            <a:r>
              <a:rPr lang="en-US" sz="8438" b="1" kern="0" spc="85" dirty="0">
                <a:solidFill>
                  <a:srgbClr val="C00000"/>
                </a:solidFill>
                <a:latin typeface="Algerian" panose="04020705040A02060702" pitchFamily="82" charset="0"/>
                <a:ea typeface="Bebas Neue" pitchFamily="34" charset="-122"/>
                <a:cs typeface="Bebas Neue" pitchFamily="34" charset="-120"/>
              </a:rPr>
              <a:t>Old Name - New CLI  </a:t>
            </a:r>
            <a:endParaRPr lang="en-US" dirty="0">
              <a:solidFill>
                <a:srgbClr val="C00000"/>
              </a:solidFill>
              <a:latin typeface="Algerian" panose="04020705040A02060702" pitchFamily="82" charset="0"/>
            </a:endParaRPr>
          </a:p>
        </p:txBody>
      </p:sp>
      <p:sp>
        <p:nvSpPr>
          <p:cNvPr id="5" name="Object 4"/>
          <p:cNvSpPr/>
          <p:nvPr/>
        </p:nvSpPr>
        <p:spPr>
          <a:xfrm>
            <a:off x="-1375015" y="0"/>
            <a:ext cx="7730462" cy="45813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3608"/>
              </a:lnSpc>
              <a:spcBef>
                <a:spcPts val="996"/>
              </a:spcBef>
              <a:buNone/>
            </a:pPr>
            <a:r>
              <a:rPr lang="en-US" sz="2734" kern="0" spc="55" dirty="0">
                <a:solidFill>
                  <a:srgbClr val="C0000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why you should look at </a:t>
            </a:r>
            <a:r>
              <a:rPr lang="en-US" sz="2734" kern="0" spc="55" dirty="0" err="1">
                <a:solidFill>
                  <a:srgbClr val="C0000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sqlcmd</a:t>
            </a:r>
            <a:endParaRPr lang="en-US" dirty="0">
              <a:solidFill>
                <a:srgbClr val="C0000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425566"/>
            <a:ext cx="12188952" cy="54155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4266"/>
              </a:lnSpc>
              <a:buNone/>
            </a:pPr>
            <a:r>
              <a:rPr lang="en-US" sz="7200" b="1" kern="0" spc="47">
                <a:solidFill>
                  <a:srgbClr val="444444"/>
                </a:solidFill>
                <a:latin typeface="Algerian" panose="04020705040A02060702" pitchFamily="82" charset="0"/>
                <a:ea typeface="Bebas Neue" pitchFamily="34" charset="-122"/>
                <a:cs typeface="Bebas Neue" pitchFamily="34" charset="-120"/>
              </a:rPr>
              <a:t>sqlcmd - Incompatibility</a:t>
            </a:r>
            <a:endParaRPr lang="en-US" sz="3600">
              <a:solidFill>
                <a:srgbClr val="444444"/>
              </a:solidFill>
              <a:latin typeface="Algerian" panose="04020705040A02060702" pitchFamily="82" charset="0"/>
            </a:endParaRPr>
          </a:p>
        </p:txBody>
      </p:sp>
      <p:sp>
        <p:nvSpPr>
          <p:cNvPr id="3" name="Object 2"/>
          <p:cNvSpPr/>
          <p:nvPr/>
        </p:nvSpPr>
        <p:spPr>
          <a:xfrm>
            <a:off x="95226" y="1656936"/>
            <a:ext cx="3936016" cy="5104124"/>
          </a:xfrm>
          <a:prstGeom prst="rect">
            <a:avLst/>
          </a:prstGeom>
          <a:solidFill>
            <a:srgbClr val="749FC7"/>
          </a:solidFill>
        </p:spPr>
        <p:txBody>
          <a:bodyPr/>
          <a:lstStyle/>
          <a:p>
            <a:endParaRPr lang="en-GB"/>
          </a:p>
        </p:txBody>
      </p:sp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3"/>
          <a:srcRect t="-22465" b="-22465"/>
          <a:stretch/>
        </p:blipFill>
        <p:spPr>
          <a:xfrm>
            <a:off x="95226" y="1656936"/>
            <a:ext cx="3936016" cy="5104124"/>
          </a:xfrm>
          <a:prstGeom prst="rect">
            <a:avLst/>
          </a:prstGeom>
        </p:spPr>
      </p:pic>
      <p:sp>
        <p:nvSpPr>
          <p:cNvPr id="5" name="Object 4"/>
          <p:cNvSpPr/>
          <p:nvPr/>
        </p:nvSpPr>
        <p:spPr>
          <a:xfrm>
            <a:off x="4126468" y="1656936"/>
            <a:ext cx="3936016" cy="5104124"/>
          </a:xfrm>
          <a:prstGeom prst="rect">
            <a:avLst/>
          </a:prstGeom>
          <a:solidFill>
            <a:srgbClr val="749FC7"/>
          </a:solidFill>
        </p:spPr>
        <p:txBody>
          <a:bodyPr/>
          <a:lstStyle/>
          <a:p>
            <a:endParaRPr lang="en-GB"/>
          </a:p>
        </p:txBody>
      </p:sp>
      <p:pic>
        <p:nvPicPr>
          <p:cNvPr id="6" name="Object 5" descr="preencoded.png"/>
          <p:cNvPicPr>
            <a:picLocks noChangeAspect="1"/>
          </p:cNvPicPr>
          <p:nvPr/>
        </p:nvPicPr>
        <p:blipFill>
          <a:blip r:embed="rId4"/>
          <a:srcRect t="-8496" b="-8496"/>
          <a:stretch/>
        </p:blipFill>
        <p:spPr>
          <a:xfrm>
            <a:off x="4126468" y="1656936"/>
            <a:ext cx="3936016" cy="5104124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8157710" y="1656936"/>
            <a:ext cx="3936016" cy="5104124"/>
          </a:xfrm>
          <a:prstGeom prst="rect">
            <a:avLst/>
          </a:prstGeom>
          <a:solidFill>
            <a:srgbClr val="749FC7"/>
          </a:solidFill>
        </p:spPr>
        <p:txBody>
          <a:bodyPr/>
          <a:lstStyle/>
          <a:p>
            <a:endParaRPr lang="en-GB"/>
          </a:p>
        </p:txBody>
      </p:sp>
      <p:pic>
        <p:nvPicPr>
          <p:cNvPr id="8" name="Object 7" descr="preencoded.png"/>
          <p:cNvPicPr>
            <a:picLocks noChangeAspect="1"/>
          </p:cNvPicPr>
          <p:nvPr/>
        </p:nvPicPr>
        <p:blipFill>
          <a:blip r:embed="rId5"/>
          <a:srcRect t="-14091" b="-14091"/>
          <a:stretch/>
        </p:blipFill>
        <p:spPr>
          <a:xfrm>
            <a:off x="8157710" y="1656936"/>
            <a:ext cx="3936016" cy="5104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7329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erson playing a guitar in front of a computer&#10;&#10;Description automatically generated">
            <a:extLst>
              <a:ext uri="{FF2B5EF4-FFF2-40B4-BE49-F238E27FC236}">
                <a16:creationId xmlns:a16="http://schemas.microsoft.com/office/drawing/2014/main" id="{D4D7921D-9ACA-A909-19A9-856898AA39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858000" cy="68580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6240780" y="476131"/>
            <a:ext cx="6532398" cy="100197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7891"/>
              </a:lnSpc>
              <a:buNone/>
            </a:pPr>
            <a:r>
              <a:rPr lang="en-US" sz="7200" b="1" kern="0" spc="87" dirty="0">
                <a:solidFill>
                  <a:schemeClr val="bg1"/>
                </a:solidFill>
                <a:latin typeface="Algerian" panose="04020705040A02060702" pitchFamily="82" charset="0"/>
                <a:ea typeface="Bebas Neue" pitchFamily="34" charset="-122"/>
                <a:cs typeface="Bebas Neue" pitchFamily="34" charset="-120"/>
              </a:rPr>
              <a:t>GO-SQLCMD</a:t>
            </a:r>
            <a:endParaRPr lang="en-US" sz="1400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5" name="Object 4"/>
          <p:cNvSpPr/>
          <p:nvPr/>
        </p:nvSpPr>
        <p:spPr>
          <a:xfrm>
            <a:off x="7046264" y="2155448"/>
            <a:ext cx="4909516" cy="27149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138"/>
              </a:lnSpc>
              <a:spcBef>
                <a:spcPts val="603"/>
              </a:spcBef>
              <a:buNone/>
            </a:pPr>
            <a:r>
              <a:rPr lang="en-US" sz="4800" kern="0" spc="32" dirty="0">
                <a:solidFill>
                  <a:schemeClr val="bg1"/>
                </a:solidFill>
                <a:latin typeface="Algerian" panose="04020705040A02060702" pitchFamily="82" charset="0"/>
                <a:ea typeface="Source Sans Pro" pitchFamily="34" charset="-122"/>
                <a:cs typeface="Source Sans Pro" pitchFamily="34" charset="-120"/>
              </a:rPr>
              <a:t>aka.ms/</a:t>
            </a:r>
            <a:r>
              <a:rPr lang="en-US" sz="4800" kern="0" spc="32" dirty="0" err="1">
                <a:solidFill>
                  <a:schemeClr val="bg1"/>
                </a:solidFill>
                <a:latin typeface="Algerian" panose="04020705040A02060702" pitchFamily="82" charset="0"/>
                <a:ea typeface="Source Sans Pro" pitchFamily="34" charset="-122"/>
                <a:cs typeface="Source Sans Pro" pitchFamily="34" charset="-120"/>
              </a:rPr>
              <a:t>sqlcmd</a:t>
            </a:r>
            <a:endParaRPr lang="en-US" sz="5400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6" name="Object 5"/>
          <p:cNvSpPr/>
          <p:nvPr/>
        </p:nvSpPr>
        <p:spPr>
          <a:xfrm>
            <a:off x="7290104" y="3104285"/>
            <a:ext cx="4823460" cy="236770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242900" indent="-242900" algn="l">
              <a:lnSpc>
                <a:spcPts val="2406"/>
              </a:lnSpc>
              <a:spcBef>
                <a:spcPts val="1888"/>
              </a:spcBef>
              <a:buSzPct val="100000"/>
              <a:buChar char="•"/>
            </a:pPr>
            <a:r>
              <a:rPr lang="en-US" sz="4000" kern="0" spc="41" dirty="0">
                <a:solidFill>
                  <a:schemeClr val="bg1"/>
                </a:solidFill>
                <a:latin typeface="Algerian" panose="04020705040A02060702" pitchFamily="82" charset="0"/>
                <a:ea typeface="Source Sans Pro" pitchFamily="34" charset="-122"/>
                <a:cs typeface="Source Sans Pro" pitchFamily="34" charset="-120"/>
              </a:rPr>
              <a:t>forked from </a:t>
            </a:r>
          </a:p>
          <a:p>
            <a:pPr algn="l">
              <a:lnSpc>
                <a:spcPts val="2406"/>
              </a:lnSpc>
              <a:spcBef>
                <a:spcPts val="1888"/>
              </a:spcBef>
              <a:buSzPct val="100000"/>
            </a:pPr>
            <a:r>
              <a:rPr lang="en-US" sz="4000" kern="0" spc="41" dirty="0">
                <a:solidFill>
                  <a:schemeClr val="bg1"/>
                </a:solidFill>
                <a:latin typeface="Algerian" panose="04020705040A02060702" pitchFamily="82" charset="0"/>
                <a:ea typeface="Source Sans Pro" pitchFamily="34" charset="-122"/>
                <a:cs typeface="Source Sans Pro" pitchFamily="34" charset="-120"/>
              </a:rPr>
              <a:t>   go-</a:t>
            </a:r>
            <a:r>
              <a:rPr lang="en-US" sz="4000" kern="0" spc="41" dirty="0" err="1">
                <a:solidFill>
                  <a:schemeClr val="bg1"/>
                </a:solidFill>
                <a:latin typeface="Algerian" panose="04020705040A02060702" pitchFamily="82" charset="0"/>
                <a:ea typeface="Source Sans Pro" pitchFamily="34" charset="-122"/>
                <a:cs typeface="Source Sans Pro" pitchFamily="34" charset="-120"/>
              </a:rPr>
              <a:t>msqldb</a:t>
            </a:r>
            <a:endParaRPr lang="en-US" sz="4000" kern="0" spc="41" dirty="0">
              <a:solidFill>
                <a:schemeClr val="bg1"/>
              </a:solidFill>
              <a:latin typeface="Algerian" panose="04020705040A02060702" pitchFamily="82" charset="0"/>
              <a:ea typeface="Source Sans Pro" pitchFamily="34" charset="-122"/>
              <a:cs typeface="Source Sans Pro" pitchFamily="34" charset="-120"/>
            </a:endParaRPr>
          </a:p>
          <a:p>
            <a:pPr marL="242900" indent="-242900" algn="l">
              <a:lnSpc>
                <a:spcPts val="2406"/>
              </a:lnSpc>
              <a:spcBef>
                <a:spcPts val="1892"/>
              </a:spcBef>
              <a:buSzPct val="100000"/>
              <a:buChar char="•"/>
            </a:pPr>
            <a:r>
              <a:rPr lang="en-US" sz="4000" kern="0" spc="41" dirty="0">
                <a:solidFill>
                  <a:schemeClr val="bg1"/>
                </a:solidFill>
                <a:latin typeface="Algerian" panose="04020705040A02060702" pitchFamily="82" charset="0"/>
                <a:ea typeface="Source Sans Pro" pitchFamily="34" charset="-122"/>
                <a:cs typeface="Source Sans Pro" pitchFamily="34" charset="-120"/>
              </a:rPr>
              <a:t>written in Go</a:t>
            </a:r>
          </a:p>
          <a:p>
            <a:pPr lvl="1" algn="l">
              <a:lnSpc>
                <a:spcPts val="2049"/>
              </a:lnSpc>
              <a:spcBef>
                <a:spcPts val="449"/>
              </a:spcBef>
              <a:buNone/>
            </a:pPr>
            <a:r>
              <a:rPr lang="en-US" sz="2800" kern="0" spc="31" dirty="0">
                <a:solidFill>
                  <a:schemeClr val="bg1"/>
                </a:solidFill>
                <a:latin typeface="Algerian" panose="04020705040A02060702" pitchFamily="82" charset="0"/>
                <a:ea typeface="Source Sans Pro" pitchFamily="34" charset="-122"/>
                <a:cs typeface="Source Sans Pro" pitchFamily="34" charset="-120"/>
              </a:rPr>
              <a:t>compiles into one exe</a:t>
            </a:r>
          </a:p>
          <a:p>
            <a:pPr lvl="1" algn="l">
              <a:lnSpc>
                <a:spcPts val="2049"/>
              </a:lnSpc>
              <a:spcBef>
                <a:spcPts val="466"/>
              </a:spcBef>
              <a:buNone/>
            </a:pPr>
            <a:r>
              <a:rPr lang="en-US" sz="2800" kern="0" spc="31" dirty="0">
                <a:solidFill>
                  <a:schemeClr val="bg1"/>
                </a:solidFill>
                <a:latin typeface="Algerian" panose="04020705040A02060702" pitchFamily="82" charset="0"/>
                <a:ea typeface="Source Sans Pro" pitchFamily="34" charset="-122"/>
                <a:cs typeface="Source Sans Pro" pitchFamily="34" charset="-120"/>
              </a:rPr>
              <a:t>cross-platform</a:t>
            </a:r>
          </a:p>
          <a:p>
            <a:pPr lvl="1" algn="l">
              <a:lnSpc>
                <a:spcPts val="2049"/>
              </a:lnSpc>
              <a:spcBef>
                <a:spcPts val="466"/>
              </a:spcBef>
              <a:buNone/>
            </a:pPr>
            <a:r>
              <a:rPr lang="en-US" sz="2800" kern="0" spc="31" dirty="0">
                <a:solidFill>
                  <a:schemeClr val="bg1"/>
                </a:solidFill>
                <a:latin typeface="Algerian" panose="04020705040A02060702" pitchFamily="82" charset="0"/>
                <a:ea typeface="Source Sans Pro" pitchFamily="34" charset="-122"/>
                <a:cs typeface="Source Sans Pro" pitchFamily="34" charset="-120"/>
              </a:rPr>
              <a:t>cross architecture</a:t>
            </a:r>
          </a:p>
          <a:p>
            <a:pPr marL="242900" indent="-242900" algn="l">
              <a:lnSpc>
                <a:spcPts val="2406"/>
              </a:lnSpc>
              <a:spcBef>
                <a:spcPts val="1909"/>
              </a:spcBef>
              <a:buSzPct val="100000"/>
              <a:buChar char="•"/>
            </a:pPr>
            <a:r>
              <a:rPr lang="en-US" sz="4000" kern="0" spc="41" dirty="0">
                <a:solidFill>
                  <a:schemeClr val="bg1"/>
                </a:solidFill>
                <a:latin typeface="Algerian" panose="04020705040A02060702" pitchFamily="82" charset="0"/>
                <a:ea typeface="Source Sans Pro" pitchFamily="34" charset="-122"/>
                <a:cs typeface="Source Sans Pro" pitchFamily="34" charset="-120"/>
              </a:rPr>
              <a:t>Shiny and New</a:t>
            </a:r>
            <a:endParaRPr lang="en-US" sz="3600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810461" y="1372262"/>
            <a:ext cx="4701540" cy="230124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buNone/>
            </a:pPr>
            <a:r>
              <a:rPr lang="en-US" sz="6000" b="1" kern="0" spc="47" dirty="0">
                <a:solidFill>
                  <a:schemeClr val="bg1"/>
                </a:solidFill>
                <a:latin typeface="Algerian" panose="04020705040A02060702" pitchFamily="82" charset="0"/>
                <a:ea typeface="Bebas Neue" pitchFamily="34" charset="-122"/>
                <a:cs typeface="Bebas Neue" pitchFamily="34" charset="-120"/>
              </a:rPr>
              <a:t>Does it work with ALL old genres?</a:t>
            </a:r>
            <a:endParaRPr lang="en-US" sz="2800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6" name="Object 5"/>
          <p:cNvSpPr/>
          <p:nvPr/>
        </p:nvSpPr>
        <p:spPr>
          <a:xfrm>
            <a:off x="3542414" y="6524041"/>
            <a:ext cx="8170407" cy="18093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r">
              <a:lnSpc>
                <a:spcPts val="1426"/>
              </a:lnSpc>
              <a:buNone/>
            </a:pPr>
            <a:r>
              <a:rPr lang="en-US" sz="1080" kern="0" spc="22">
                <a:solidFill>
                  <a:srgbClr val="444444">
                    <a:alpha val="80000"/>
                  </a:srgbClr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So Close!</a:t>
            </a:r>
            <a:endParaRPr lang="en-US"/>
          </a:p>
        </p:txBody>
      </p:sp>
      <p:pic>
        <p:nvPicPr>
          <p:cNvPr id="8" name="Picture 7" descr="A person in a cowboy hat playing a violin&#10;&#10;Description automatically generated">
            <a:extLst>
              <a:ext uri="{FF2B5EF4-FFF2-40B4-BE49-F238E27FC236}">
                <a16:creationId xmlns:a16="http://schemas.microsoft.com/office/drawing/2014/main" id="{6A31598F-6508-859E-46BB-0B6BC5A940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8641" y="0"/>
            <a:ext cx="6858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"/>
    </mc:Choice>
    <mc:Fallback xmlns="">
      <p:transition spd="slow" advTm="2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182880" y="1372262"/>
            <a:ext cx="5329121" cy="230124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buNone/>
            </a:pPr>
            <a:r>
              <a:rPr lang="en-US" sz="6000" b="1" kern="0" spc="47" dirty="0">
                <a:solidFill>
                  <a:schemeClr val="bg1"/>
                </a:solidFill>
                <a:latin typeface="Algerian" panose="04020705040A02060702" pitchFamily="82" charset="0"/>
                <a:ea typeface="Bebas Neue" pitchFamily="34" charset="-122"/>
                <a:cs typeface="Bebas Neue" pitchFamily="34" charset="-120"/>
              </a:rPr>
              <a:t>Is It Backwards compatible?</a:t>
            </a:r>
            <a:endParaRPr lang="en-US" sz="2800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6" name="Object 5"/>
          <p:cNvSpPr/>
          <p:nvPr/>
        </p:nvSpPr>
        <p:spPr>
          <a:xfrm>
            <a:off x="3542414" y="6524041"/>
            <a:ext cx="8170407" cy="18093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r">
              <a:lnSpc>
                <a:spcPts val="1426"/>
              </a:lnSpc>
              <a:buNone/>
            </a:pPr>
            <a:r>
              <a:rPr lang="en-US" sz="1080" kern="0" spc="22">
                <a:solidFill>
                  <a:srgbClr val="444444">
                    <a:alpha val="80000"/>
                  </a:srgbClr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So Close!</a:t>
            </a:r>
            <a:endParaRPr lang="en-US"/>
          </a:p>
        </p:txBody>
      </p:sp>
      <p:pic>
        <p:nvPicPr>
          <p:cNvPr id="8" name="Picture 7" descr="A person in a cowboy hat playing a violin&#10;&#10;Description automatically generated">
            <a:extLst>
              <a:ext uri="{FF2B5EF4-FFF2-40B4-BE49-F238E27FC236}">
                <a16:creationId xmlns:a16="http://schemas.microsoft.com/office/drawing/2014/main" id="{6A31598F-6508-859E-46BB-0B6BC5A940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8641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1114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425566"/>
            <a:ext cx="12188952" cy="54155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4266"/>
              </a:lnSpc>
              <a:buNone/>
            </a:pPr>
            <a:r>
              <a:rPr lang="en-US" sz="7200" b="1" kern="0" spc="47" dirty="0">
                <a:solidFill>
                  <a:srgbClr val="444444"/>
                </a:solidFill>
                <a:latin typeface="Algerian" panose="04020705040A02060702" pitchFamily="82" charset="0"/>
                <a:ea typeface="Bebas Neue" pitchFamily="34" charset="-122"/>
                <a:cs typeface="Bebas Neue" pitchFamily="34" charset="-120"/>
              </a:rPr>
              <a:t>What is Different?</a:t>
            </a:r>
            <a:endParaRPr lang="en-US" sz="3600" dirty="0">
              <a:latin typeface="Algerian" panose="04020705040A02060702" pitchFamily="82" charset="0"/>
            </a:endParaRPr>
          </a:p>
        </p:txBody>
      </p:sp>
      <p:sp>
        <p:nvSpPr>
          <p:cNvPr id="3" name="Object 2"/>
          <p:cNvSpPr/>
          <p:nvPr/>
        </p:nvSpPr>
        <p:spPr>
          <a:xfrm>
            <a:off x="476131" y="1656936"/>
            <a:ext cx="5523119" cy="226638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/>
          <a:lstStyle/>
          <a:p>
            <a:endParaRPr lang="en-GB">
              <a:latin typeface="Algerian" panose="04020705040A02060702" pitchFamily="82" charset="0"/>
            </a:endParaRPr>
          </a:p>
        </p:txBody>
      </p:sp>
      <p:sp>
        <p:nvSpPr>
          <p:cNvPr id="4" name="Object 3"/>
          <p:cNvSpPr/>
          <p:nvPr/>
        </p:nvSpPr>
        <p:spPr>
          <a:xfrm>
            <a:off x="761810" y="1862815"/>
            <a:ext cx="5551687" cy="69229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2726"/>
              </a:lnSpc>
              <a:buNone/>
            </a:pPr>
            <a:r>
              <a:rPr lang="en-US" sz="2295" kern="0" spc="46" dirty="0">
                <a:solidFill>
                  <a:srgbClr val="FFFFFF"/>
                </a:solidFill>
                <a:latin typeface="Algerian" panose="04020705040A02060702" pitchFamily="82" charset="0"/>
                <a:ea typeface="Source Sans Pro" pitchFamily="34" charset="-122"/>
                <a:cs typeface="Source Sans Pro" pitchFamily="34" charset="-120"/>
              </a:rPr>
              <a:t>-R (Use client regional settings)</a:t>
            </a:r>
          </a:p>
          <a:p>
            <a:pPr algn="l">
              <a:lnSpc>
                <a:spcPts val="2726"/>
              </a:lnSpc>
              <a:buNone/>
            </a:pPr>
            <a:r>
              <a:rPr lang="en-US" sz="2295" kern="0" spc="46" dirty="0">
                <a:solidFill>
                  <a:srgbClr val="FFFFFF"/>
                </a:solidFill>
                <a:latin typeface="Algerian" panose="04020705040A02060702" pitchFamily="82" charset="0"/>
                <a:ea typeface="Source Sans Pro" pitchFamily="34" charset="-122"/>
                <a:cs typeface="Source Sans Pro" pitchFamily="34" charset="-120"/>
              </a:rPr>
              <a:t> IS </a:t>
            </a:r>
            <a:r>
              <a:rPr lang="en-US" sz="2295" kern="0" spc="46" dirty="0" err="1">
                <a:solidFill>
                  <a:srgbClr val="FFFFFF"/>
                </a:solidFill>
                <a:latin typeface="Algerian" panose="04020705040A02060702" pitchFamily="82" charset="0"/>
                <a:ea typeface="Source Sans Pro" pitchFamily="34" charset="-122"/>
                <a:cs typeface="Source Sans Pro" pitchFamily="34" charset="-120"/>
              </a:rPr>
              <a:t>IGnored</a:t>
            </a:r>
            <a:r>
              <a:rPr lang="en-US" sz="2295" kern="0" spc="46" dirty="0">
                <a:solidFill>
                  <a:srgbClr val="FFFFFF"/>
                </a:solidFill>
                <a:latin typeface="Algerian" panose="04020705040A02060702" pitchFamily="82" charset="0"/>
                <a:ea typeface="Source Sans Pro" pitchFamily="34" charset="-122"/>
                <a:cs typeface="Source Sans Pro" pitchFamily="34" charset="-120"/>
              </a:rPr>
              <a:t>. </a:t>
            </a:r>
          </a:p>
          <a:p>
            <a:pPr algn="l">
              <a:lnSpc>
                <a:spcPts val="2726"/>
              </a:lnSpc>
              <a:buNone/>
            </a:pPr>
            <a:endParaRPr lang="en-US" sz="2295" kern="0" spc="46" dirty="0">
              <a:solidFill>
                <a:srgbClr val="FFFFFF"/>
              </a:solidFill>
              <a:latin typeface="Algerian" panose="04020705040A02060702" pitchFamily="82" charset="0"/>
              <a:ea typeface="Source Sans Pro" pitchFamily="34" charset="-122"/>
              <a:cs typeface="Source Sans Pro" pitchFamily="34" charset="-120"/>
            </a:endParaRPr>
          </a:p>
          <a:p>
            <a:pPr algn="l">
              <a:lnSpc>
                <a:spcPts val="2726"/>
              </a:lnSpc>
              <a:buNone/>
            </a:pPr>
            <a:r>
              <a:rPr lang="en-US" sz="2295" kern="0" spc="46" dirty="0">
                <a:solidFill>
                  <a:srgbClr val="FFFFFF"/>
                </a:solidFill>
                <a:latin typeface="Algerian" panose="04020705040A02060702" pitchFamily="82" charset="0"/>
                <a:ea typeface="Source Sans Pro" pitchFamily="34" charset="-122"/>
                <a:cs typeface="Source Sans Pro" pitchFamily="34" charset="-120"/>
              </a:rPr>
              <a:t>Go doesn't provide this</a:t>
            </a:r>
            <a:endParaRPr lang="en-US" dirty="0">
              <a:latin typeface="Algerian" panose="04020705040A02060702" pitchFamily="82" charset="0"/>
            </a:endParaRPr>
          </a:p>
        </p:txBody>
      </p:sp>
      <p:sp>
        <p:nvSpPr>
          <p:cNvPr id="5" name="Object 4"/>
          <p:cNvSpPr/>
          <p:nvPr/>
        </p:nvSpPr>
        <p:spPr>
          <a:xfrm>
            <a:off x="6189702" y="1656936"/>
            <a:ext cx="5523119" cy="2266383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/>
          <a:lstStyle/>
          <a:p>
            <a:endParaRPr lang="en-GB">
              <a:latin typeface="Algerian" panose="04020705040A02060702" pitchFamily="82" charset="0"/>
            </a:endParaRPr>
          </a:p>
        </p:txBody>
      </p:sp>
      <p:sp>
        <p:nvSpPr>
          <p:cNvPr id="6" name="Object 5"/>
          <p:cNvSpPr/>
          <p:nvPr/>
        </p:nvSpPr>
        <p:spPr>
          <a:xfrm>
            <a:off x="6475381" y="1862815"/>
            <a:ext cx="5551687" cy="103844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2726"/>
              </a:lnSpc>
              <a:buNone/>
            </a:pPr>
            <a:r>
              <a:rPr lang="en-US" sz="2295" kern="0" spc="46" dirty="0">
                <a:solidFill>
                  <a:srgbClr val="FFFFFF"/>
                </a:solidFill>
                <a:latin typeface="Algerian" panose="04020705040A02060702" pitchFamily="82" charset="0"/>
                <a:ea typeface="Source Sans Pro" pitchFamily="34" charset="-122"/>
                <a:cs typeface="Source Sans Pro" pitchFamily="34" charset="-120"/>
              </a:rPr>
              <a:t>-I (enable quoted identifiers) </a:t>
            </a:r>
          </a:p>
          <a:p>
            <a:pPr algn="l">
              <a:lnSpc>
                <a:spcPts val="2726"/>
              </a:lnSpc>
              <a:buNone/>
            </a:pPr>
            <a:r>
              <a:rPr lang="en-US" sz="2295" kern="0" spc="46" dirty="0">
                <a:solidFill>
                  <a:srgbClr val="FFFFFF"/>
                </a:solidFill>
                <a:latin typeface="Algerian" panose="04020705040A02060702" pitchFamily="82" charset="0"/>
                <a:ea typeface="Source Sans Pro" pitchFamily="34" charset="-122"/>
                <a:cs typeface="Source Sans Pro" pitchFamily="34" charset="-120"/>
              </a:rPr>
              <a:t>IS IGNORED. They are always ON</a:t>
            </a:r>
          </a:p>
          <a:p>
            <a:pPr algn="l">
              <a:lnSpc>
                <a:spcPts val="2726"/>
              </a:lnSpc>
              <a:buNone/>
            </a:pPr>
            <a:br>
              <a:rPr lang="en-US" sz="2295" kern="0" spc="46" dirty="0">
                <a:solidFill>
                  <a:srgbClr val="FFFFFF"/>
                </a:solidFill>
                <a:latin typeface="Algerian" panose="04020705040A02060702" pitchFamily="82" charset="0"/>
                <a:ea typeface="Source Sans Pro" pitchFamily="34" charset="-122"/>
                <a:cs typeface="Source Sans Pro" pitchFamily="34" charset="-120"/>
              </a:rPr>
            </a:br>
            <a:r>
              <a:rPr lang="en-US" sz="2295" kern="0" spc="46" dirty="0">
                <a:solidFill>
                  <a:srgbClr val="FFFFFF"/>
                </a:solidFill>
                <a:latin typeface="Algerian" panose="04020705040A02060702" pitchFamily="82" charset="0"/>
                <a:ea typeface="Source Sans Pro" pitchFamily="34" charset="-122"/>
                <a:cs typeface="Source Sans Pro" pitchFamily="34" charset="-120"/>
              </a:rPr>
              <a:t>(Use SET QUOTED IDENTIFIER OFF)</a:t>
            </a:r>
            <a:endParaRPr lang="en-US" dirty="0">
              <a:latin typeface="Algerian" panose="04020705040A02060702" pitchFamily="82" charset="0"/>
            </a:endParaRPr>
          </a:p>
        </p:txBody>
      </p:sp>
      <p:sp>
        <p:nvSpPr>
          <p:cNvPr id="7" name="Object 6"/>
          <p:cNvSpPr/>
          <p:nvPr/>
        </p:nvSpPr>
        <p:spPr>
          <a:xfrm>
            <a:off x="476131" y="4113771"/>
            <a:ext cx="5523119" cy="2266383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/>
          <a:lstStyle/>
          <a:p>
            <a:endParaRPr lang="en-GB">
              <a:latin typeface="Algerian" panose="04020705040A02060702" pitchFamily="82" charset="0"/>
            </a:endParaRPr>
          </a:p>
        </p:txBody>
      </p:sp>
      <p:sp>
        <p:nvSpPr>
          <p:cNvPr id="8" name="Object 7"/>
          <p:cNvSpPr/>
          <p:nvPr/>
        </p:nvSpPr>
        <p:spPr>
          <a:xfrm>
            <a:off x="761810" y="4319650"/>
            <a:ext cx="5551687" cy="34614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2726"/>
              </a:lnSpc>
              <a:buNone/>
            </a:pPr>
            <a:r>
              <a:rPr lang="en-US" sz="2295" kern="0" spc="46" dirty="0">
                <a:solidFill>
                  <a:srgbClr val="FFFFFF"/>
                </a:solidFill>
                <a:latin typeface="Algerian" panose="04020705040A02060702" pitchFamily="82" charset="0"/>
                <a:ea typeface="Source Sans Pro" pitchFamily="34" charset="-122"/>
                <a:cs typeface="Source Sans Pro" pitchFamily="34" charset="-120"/>
              </a:rPr>
              <a:t>-N (</a:t>
            </a:r>
            <a:r>
              <a:rPr lang="en-US" sz="2295" kern="0" spc="46" dirty="0" err="1">
                <a:solidFill>
                  <a:srgbClr val="FFFFFF"/>
                </a:solidFill>
                <a:latin typeface="Algerian" panose="04020705040A02060702" pitchFamily="82" charset="0"/>
                <a:ea typeface="Source Sans Pro" pitchFamily="34" charset="-122"/>
                <a:cs typeface="Source Sans Pro" pitchFamily="34" charset="-120"/>
              </a:rPr>
              <a:t>EnCrypt-Connetion</a:t>
            </a:r>
            <a:r>
              <a:rPr lang="en-US" sz="2295" kern="0" spc="46" dirty="0">
                <a:solidFill>
                  <a:srgbClr val="FFFFFF"/>
                </a:solidFill>
                <a:latin typeface="Algerian" panose="04020705040A02060702" pitchFamily="82" charset="0"/>
                <a:ea typeface="Source Sans Pro" pitchFamily="34" charset="-122"/>
                <a:cs typeface="Source Sans Pro" pitchFamily="34" charset="-120"/>
              </a:rPr>
              <a:t>)</a:t>
            </a:r>
          </a:p>
          <a:p>
            <a:pPr algn="l">
              <a:lnSpc>
                <a:spcPts val="2726"/>
              </a:lnSpc>
              <a:buNone/>
            </a:pPr>
            <a:r>
              <a:rPr lang="en-US" sz="2295" kern="0" spc="46" dirty="0">
                <a:solidFill>
                  <a:srgbClr val="FFFFFF"/>
                </a:solidFill>
                <a:latin typeface="Algerian" panose="04020705040A02060702" pitchFamily="82" charset="0"/>
                <a:ea typeface="Source Sans Pro" pitchFamily="34" charset="-122"/>
                <a:cs typeface="Source Sans Pro" pitchFamily="34" charset="-120"/>
              </a:rPr>
              <a:t>-</a:t>
            </a:r>
            <a:r>
              <a:rPr lang="en-US" sz="2295" kern="0" spc="46" dirty="0">
                <a:solidFill>
                  <a:srgbClr val="FFFFFF"/>
                </a:solidFill>
                <a:ea typeface="Source Sans Pro" pitchFamily="34" charset="-122"/>
                <a:cs typeface="Source Sans Pro" pitchFamily="34" charset="-120"/>
              </a:rPr>
              <a:t>u</a:t>
            </a:r>
            <a:r>
              <a:rPr lang="en-US" sz="2295" kern="0" spc="46" dirty="0">
                <a:solidFill>
                  <a:srgbClr val="FFFFFF"/>
                </a:solidFill>
                <a:latin typeface="Algerian" panose="04020705040A02060702" pitchFamily="82" charset="0"/>
                <a:ea typeface="Source Sans Pro" pitchFamily="34" charset="-122"/>
                <a:cs typeface="Source Sans Pro" pitchFamily="34" charset="-120"/>
              </a:rPr>
              <a:t> (Unicode) Will have </a:t>
            </a:r>
            <a:r>
              <a:rPr lang="en-US" sz="2295" kern="0" spc="46" dirty="0" err="1">
                <a:solidFill>
                  <a:srgbClr val="FFFFFF"/>
                </a:solidFill>
                <a:latin typeface="Algerian" panose="04020705040A02060702" pitchFamily="82" charset="0"/>
                <a:ea typeface="Source Sans Pro" pitchFamily="34" charset="-122"/>
                <a:cs typeface="Source Sans Pro" pitchFamily="34" charset="-120"/>
              </a:rPr>
              <a:t>bom</a:t>
            </a:r>
            <a:endParaRPr lang="en-US" sz="2295" kern="0" spc="46" dirty="0">
              <a:solidFill>
                <a:srgbClr val="FFFFFF"/>
              </a:solidFill>
              <a:latin typeface="Algerian" panose="04020705040A02060702" pitchFamily="82" charset="0"/>
              <a:ea typeface="Source Sans Pro" pitchFamily="34" charset="-122"/>
              <a:cs typeface="Source Sans Pro" pitchFamily="34" charset="-120"/>
            </a:endParaRPr>
          </a:p>
          <a:p>
            <a:pPr algn="l">
              <a:lnSpc>
                <a:spcPts val="2726"/>
              </a:lnSpc>
              <a:buNone/>
            </a:pPr>
            <a:r>
              <a:rPr lang="en-US" sz="2295" kern="0" spc="46" dirty="0">
                <a:solidFill>
                  <a:srgbClr val="FFFFFF"/>
                </a:solidFill>
                <a:latin typeface="Algerian" panose="04020705040A02060702" pitchFamily="82" charset="0"/>
                <a:ea typeface="Source Sans Pro" pitchFamily="34" charset="-122"/>
                <a:cs typeface="Source Sans Pro" pitchFamily="34" charset="-120"/>
              </a:rPr>
              <a:t>-</a:t>
            </a:r>
            <a:r>
              <a:rPr lang="en-US" sz="2295" kern="0" spc="46" dirty="0">
                <a:solidFill>
                  <a:srgbClr val="FFFFFF"/>
                </a:solidFill>
                <a:latin typeface="+mj-lt"/>
                <a:ea typeface="Source Sans Pro" pitchFamily="34" charset="-122"/>
                <a:cs typeface="Source Sans Pro" pitchFamily="34" charset="-120"/>
              </a:rPr>
              <a:t>i</a:t>
            </a:r>
            <a:r>
              <a:rPr lang="en-US" sz="2295" kern="0" spc="46" dirty="0">
                <a:solidFill>
                  <a:srgbClr val="FFFFFF"/>
                </a:solidFill>
                <a:latin typeface="Algerian" panose="04020705040A02060702" pitchFamily="82" charset="0"/>
                <a:ea typeface="Source Sans Pro" pitchFamily="34" charset="-122"/>
                <a:cs typeface="Source Sans Pro" pitchFamily="34" charset="-120"/>
              </a:rPr>
              <a:t>  (input file) commas need escaping (3 times)</a:t>
            </a:r>
          </a:p>
          <a:p>
            <a:pPr algn="l">
              <a:lnSpc>
                <a:spcPts val="2726"/>
              </a:lnSpc>
              <a:buNone/>
            </a:pPr>
            <a:r>
              <a:rPr lang="en-US" sz="2295" kern="0" spc="46" dirty="0">
                <a:solidFill>
                  <a:srgbClr val="FFFFFF"/>
                </a:solidFill>
                <a:latin typeface="Algerian" panose="04020705040A02060702" pitchFamily="82" charset="0"/>
                <a:ea typeface="Source Sans Pro" pitchFamily="34" charset="-122"/>
                <a:cs typeface="Source Sans Pro" pitchFamily="34" charset="-120"/>
              </a:rPr>
              <a:t>-m (Multi-subnet failover) </a:t>
            </a:r>
          </a:p>
          <a:p>
            <a:pPr algn="l">
              <a:lnSpc>
                <a:spcPts val="2726"/>
              </a:lnSpc>
              <a:buNone/>
            </a:pPr>
            <a:r>
              <a:rPr lang="en-US" sz="2295" kern="0" spc="46" dirty="0">
                <a:solidFill>
                  <a:srgbClr val="FFFFFF"/>
                </a:solidFill>
                <a:latin typeface="Algerian" panose="04020705040A02060702" pitchFamily="82" charset="0"/>
                <a:ea typeface="Source Sans Pro" pitchFamily="34" charset="-122"/>
                <a:cs typeface="Source Sans Pro" pitchFamily="34" charset="-120"/>
              </a:rPr>
              <a:t>Always True</a:t>
            </a:r>
          </a:p>
          <a:p>
            <a:pPr algn="l">
              <a:lnSpc>
                <a:spcPts val="2726"/>
              </a:lnSpc>
              <a:buNone/>
            </a:pPr>
            <a:r>
              <a:rPr lang="en-US" dirty="0">
                <a:latin typeface="Algerian" panose="04020705040A02060702" pitchFamily="82" charset="0"/>
              </a:rPr>
              <a:t> </a:t>
            </a:r>
          </a:p>
        </p:txBody>
      </p:sp>
      <p:sp>
        <p:nvSpPr>
          <p:cNvPr id="9" name="Object 8"/>
          <p:cNvSpPr/>
          <p:nvPr/>
        </p:nvSpPr>
        <p:spPr>
          <a:xfrm>
            <a:off x="6189702" y="4113771"/>
            <a:ext cx="5523119" cy="2266383"/>
          </a:xfrm>
          <a:prstGeom prst="rect">
            <a:avLst/>
          </a:prstGeom>
          <a:solidFill>
            <a:srgbClr val="444444"/>
          </a:solidFill>
        </p:spPr>
        <p:txBody>
          <a:bodyPr/>
          <a:lstStyle/>
          <a:p>
            <a:endParaRPr lang="en-GB">
              <a:latin typeface="Algerian" panose="04020705040A02060702" pitchFamily="82" charset="0"/>
            </a:endParaRPr>
          </a:p>
        </p:txBody>
      </p:sp>
      <p:sp>
        <p:nvSpPr>
          <p:cNvPr id="10" name="Object 9"/>
          <p:cNvSpPr/>
          <p:nvPr/>
        </p:nvSpPr>
        <p:spPr>
          <a:xfrm>
            <a:off x="6475381" y="4319650"/>
            <a:ext cx="5551687" cy="69229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2726"/>
              </a:lnSpc>
              <a:buNone/>
            </a:pPr>
            <a:r>
              <a:rPr lang="en-GB" sz="2295" kern="0" spc="46">
                <a:solidFill>
                  <a:srgbClr val="FFFFFF"/>
                </a:solidFill>
                <a:latin typeface="Algerian" panose="04020705040A02060702" pitchFamily="82" charset="0"/>
                <a:ea typeface="Source Sans Pro" pitchFamily="34" charset="-122"/>
                <a:cs typeface="Source Sans Pro" pitchFamily="34" charset="-120"/>
              </a:rPr>
              <a:t>/ is not accepted as a flag specifier, only -</a:t>
            </a:r>
            <a:endParaRPr lang="en-US">
              <a:latin typeface="Algerian" panose="04020705040A02060702" pitchFamily="82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8475" cy="6865808"/>
          </a:xfrm>
          <a:prstGeom prst="rect">
            <a:avLst/>
          </a:prstGeom>
          <a:solidFill>
            <a:srgbClr val="000000"/>
          </a:solidFill>
        </p:spPr>
        <p:txBody>
          <a:bodyPr/>
          <a:lstStyle/>
          <a:p>
            <a:endParaRPr lang="en-GB"/>
          </a:p>
        </p:txBody>
      </p:sp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3"/>
          <a:srcRect t="7787" b="7787"/>
          <a:stretch/>
        </p:blipFill>
        <p:spPr>
          <a:xfrm>
            <a:off x="0" y="0"/>
            <a:ext cx="12198475" cy="6865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5112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040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person sitting in a throne surrounded by skulls&#10;&#10;Description automatically generated">
            <a:extLst>
              <a:ext uri="{FF2B5EF4-FFF2-40B4-BE49-F238E27FC236}">
                <a16:creationId xmlns:a16="http://schemas.microsoft.com/office/drawing/2014/main" id="{67DD4B64-79A4-B140-009E-088FE5EA87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0708" y="27255"/>
            <a:ext cx="6858000" cy="6858000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4"/>
          <a:srcRect l="-5556" t="-51852" r="-5556" b="-51852"/>
          <a:stretch/>
        </p:blipFill>
        <p:spPr>
          <a:xfrm>
            <a:off x="-2519233" y="498364"/>
            <a:ext cx="1428393" cy="1428393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-2519233" y="498364"/>
            <a:ext cx="1428393" cy="1428393"/>
          </a:xfrm>
          <a:prstGeom prst="rect">
            <a:avLst/>
          </a:prstGeom>
          <a:noFill/>
          <a:ln w="25400">
            <a:solidFill>
              <a:srgbClr val="749FC7"/>
            </a:solidFill>
            <a:prstDash val="solid"/>
            <a:miter lim="800000"/>
          </a:ln>
        </p:spPr>
        <p:txBody>
          <a:bodyPr/>
          <a:lstStyle/>
          <a:p>
            <a:endParaRPr lang="en-GB"/>
          </a:p>
        </p:txBody>
      </p:sp>
      <p:sp>
        <p:nvSpPr>
          <p:cNvPr id="5" name="Object 4"/>
          <p:cNvSpPr/>
          <p:nvPr/>
        </p:nvSpPr>
        <p:spPr>
          <a:xfrm>
            <a:off x="-2763488" y="1987892"/>
            <a:ext cx="1916903" cy="70848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791"/>
              </a:lnSpc>
              <a:buNone/>
            </a:pPr>
            <a:r>
              <a:rPr lang="en-US" sz="2349" kern="0" spc="47">
                <a:solidFill>
                  <a:srgbClr val="E6EDF3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winget install sqlcmd</a:t>
            </a:r>
            <a:endParaRPr lang="en-US"/>
          </a:p>
        </p:txBody>
      </p:sp>
      <p:pic>
        <p:nvPicPr>
          <p:cNvPr id="6" name="Object 5" descr="preencoded.png"/>
          <p:cNvPicPr>
            <a:picLocks noChangeAspect="1"/>
          </p:cNvPicPr>
          <p:nvPr/>
        </p:nvPicPr>
        <p:blipFill>
          <a:blip r:embed="rId5"/>
          <a:srcRect l="-5556" t="-29861" r="-5556" b="-29861"/>
          <a:stretch/>
        </p:blipFill>
        <p:spPr>
          <a:xfrm>
            <a:off x="5397516" y="8184183"/>
            <a:ext cx="1428393" cy="1428393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5397516" y="8184183"/>
            <a:ext cx="1428393" cy="1428393"/>
          </a:xfrm>
          <a:prstGeom prst="rect">
            <a:avLst/>
          </a:prstGeom>
          <a:noFill/>
          <a:ln w="25400">
            <a:solidFill>
              <a:srgbClr val="749FC7"/>
            </a:solidFill>
            <a:prstDash val="solid"/>
            <a:miter lim="800000"/>
          </a:ln>
        </p:spPr>
        <p:txBody>
          <a:bodyPr/>
          <a:lstStyle/>
          <a:p>
            <a:endParaRPr lang="en-GB"/>
          </a:p>
        </p:txBody>
      </p:sp>
      <p:sp>
        <p:nvSpPr>
          <p:cNvPr id="8" name="Object 7"/>
          <p:cNvSpPr/>
          <p:nvPr/>
        </p:nvSpPr>
        <p:spPr>
          <a:xfrm>
            <a:off x="5205635" y="9673711"/>
            <a:ext cx="1812154" cy="70848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791"/>
              </a:lnSpc>
              <a:buNone/>
            </a:pPr>
            <a:r>
              <a:rPr lang="en-US" sz="2349" kern="0" spc="47">
                <a:solidFill>
                  <a:srgbClr val="E6EDF3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choco install sqlcmd</a:t>
            </a:r>
            <a:endParaRPr lang="en-US"/>
          </a:p>
        </p:txBody>
      </p:sp>
      <p:pic>
        <p:nvPicPr>
          <p:cNvPr id="9" name="Object 8" descr="preencoded.png"/>
          <p:cNvPicPr>
            <a:picLocks noChangeAspect="1"/>
          </p:cNvPicPr>
          <p:nvPr/>
        </p:nvPicPr>
        <p:blipFill>
          <a:blip r:embed="rId6"/>
          <a:srcRect l="-11772" t="-5556" r="-11772" b="-5556"/>
          <a:stretch/>
        </p:blipFill>
        <p:spPr>
          <a:xfrm>
            <a:off x="13652265" y="2000607"/>
            <a:ext cx="1428393" cy="1428393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13652265" y="2000607"/>
            <a:ext cx="1428393" cy="1428393"/>
          </a:xfrm>
          <a:prstGeom prst="rect">
            <a:avLst/>
          </a:prstGeom>
          <a:noFill/>
          <a:ln w="25400">
            <a:solidFill>
              <a:srgbClr val="749FC7"/>
            </a:solidFill>
            <a:prstDash val="solid"/>
            <a:miter lim="800000"/>
          </a:ln>
        </p:spPr>
        <p:txBody>
          <a:bodyPr/>
          <a:lstStyle/>
          <a:p>
            <a:endParaRPr lang="en-GB"/>
          </a:p>
        </p:txBody>
      </p:sp>
      <p:sp>
        <p:nvSpPr>
          <p:cNvPr id="11" name="Object 10"/>
          <p:cNvSpPr/>
          <p:nvPr/>
        </p:nvSpPr>
        <p:spPr>
          <a:xfrm>
            <a:off x="13533709" y="3490135"/>
            <a:ext cx="1665506" cy="70848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791"/>
              </a:lnSpc>
              <a:buNone/>
            </a:pPr>
            <a:r>
              <a:rPr lang="en-US" sz="2349" kern="0" spc="47">
                <a:solidFill>
                  <a:srgbClr val="FFFFF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brew install sqlcmd</a:t>
            </a:r>
            <a:endParaRPr lang="en-US"/>
          </a:p>
        </p:txBody>
      </p:sp>
      <p:pic>
        <p:nvPicPr>
          <p:cNvPr id="12" name="Object 11" descr="preencoded.png"/>
          <p:cNvPicPr>
            <a:picLocks noChangeAspect="1"/>
          </p:cNvPicPr>
          <p:nvPr/>
        </p:nvPicPr>
        <p:blipFill>
          <a:blip r:embed="rId7"/>
          <a:srcRect l="-16784" t="-5556" r="-16784" b="-5556"/>
          <a:stretch/>
        </p:blipFill>
        <p:spPr>
          <a:xfrm>
            <a:off x="5381803" y="-3264607"/>
            <a:ext cx="1428393" cy="1428393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5381803" y="-3264607"/>
            <a:ext cx="1428393" cy="1428393"/>
          </a:xfrm>
          <a:prstGeom prst="rect">
            <a:avLst/>
          </a:prstGeom>
          <a:noFill/>
          <a:ln w="25400">
            <a:solidFill>
              <a:srgbClr val="749FC7"/>
            </a:solidFill>
            <a:prstDash val="solid"/>
            <a:miter lim="800000"/>
          </a:ln>
        </p:spPr>
        <p:txBody>
          <a:bodyPr/>
          <a:lstStyle/>
          <a:p>
            <a:endParaRPr lang="en-GB"/>
          </a:p>
        </p:txBody>
      </p:sp>
      <p:sp>
        <p:nvSpPr>
          <p:cNvPr id="14" name="Object 13"/>
          <p:cNvSpPr/>
          <p:nvPr/>
        </p:nvSpPr>
        <p:spPr>
          <a:xfrm>
            <a:off x="5205635" y="-1775079"/>
            <a:ext cx="1780730" cy="35424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791"/>
              </a:lnSpc>
              <a:buNone/>
            </a:pPr>
            <a:r>
              <a:rPr lang="en-US" sz="2349" kern="0" spc="47">
                <a:solidFill>
                  <a:srgbClr val="FFFFF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Linux</a:t>
            </a:r>
            <a:endParaRPr lang="en-US"/>
          </a:p>
        </p:txBody>
      </p:sp>
      <p:sp>
        <p:nvSpPr>
          <p:cNvPr id="15" name="Object 14"/>
          <p:cNvSpPr/>
          <p:nvPr/>
        </p:nvSpPr>
        <p:spPr>
          <a:xfrm>
            <a:off x="5205635" y="-1364464"/>
            <a:ext cx="1780730" cy="45251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782"/>
              </a:lnSpc>
              <a:spcBef>
                <a:spcPts val="435"/>
              </a:spcBef>
              <a:buNone/>
            </a:pPr>
            <a:r>
              <a:rPr lang="en-US" sz="1350" kern="0" spc="27">
                <a:solidFill>
                  <a:srgbClr val="E6E6E6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apt-get install sqlcmd</a:t>
            </a:r>
            <a:br>
              <a:rPr lang="en-US" sz="1350" kern="0" spc="27">
                <a:solidFill>
                  <a:srgbClr val="E6E6E6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</a:br>
            <a:r>
              <a:rPr lang="en-US" sz="1350" kern="0" spc="27">
                <a:solidFill>
                  <a:srgbClr val="E6E6E6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yum install sqlcmd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8810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040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person sitting in a throne surrounded by skulls&#10;&#10;Description automatically generated">
            <a:extLst>
              <a:ext uri="{FF2B5EF4-FFF2-40B4-BE49-F238E27FC236}">
                <a16:creationId xmlns:a16="http://schemas.microsoft.com/office/drawing/2014/main" id="{67DD4B64-79A4-B140-009E-088FE5EA87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0708" y="27255"/>
            <a:ext cx="6858000" cy="6858000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4"/>
          <a:srcRect l="-5556" t="-51852" r="-5556" b="-51852"/>
          <a:stretch/>
        </p:blipFill>
        <p:spPr>
          <a:xfrm>
            <a:off x="5345141" y="4262557"/>
            <a:ext cx="1428393" cy="1428393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5345141" y="4262557"/>
            <a:ext cx="1428393" cy="1428393"/>
          </a:xfrm>
          <a:prstGeom prst="rect">
            <a:avLst/>
          </a:prstGeom>
          <a:noFill/>
          <a:ln w="25400">
            <a:solidFill>
              <a:srgbClr val="749FC7"/>
            </a:solidFill>
            <a:prstDash val="solid"/>
            <a:miter lim="800000"/>
          </a:ln>
        </p:spPr>
        <p:txBody>
          <a:bodyPr/>
          <a:lstStyle/>
          <a:p>
            <a:endParaRPr lang="en-GB"/>
          </a:p>
        </p:txBody>
      </p:sp>
      <p:sp>
        <p:nvSpPr>
          <p:cNvPr id="5" name="Object 4"/>
          <p:cNvSpPr/>
          <p:nvPr/>
        </p:nvSpPr>
        <p:spPr>
          <a:xfrm>
            <a:off x="5100886" y="5752085"/>
            <a:ext cx="1916903" cy="70848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791"/>
              </a:lnSpc>
              <a:buNone/>
            </a:pPr>
            <a:r>
              <a:rPr lang="en-US" sz="2349" kern="0" spc="47">
                <a:solidFill>
                  <a:srgbClr val="E6EDF3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winget install sqlcmd</a:t>
            </a:r>
            <a:endParaRPr lang="en-US"/>
          </a:p>
        </p:txBody>
      </p:sp>
      <p:pic>
        <p:nvPicPr>
          <p:cNvPr id="6" name="Object 5" descr="preencoded.png"/>
          <p:cNvPicPr>
            <a:picLocks noChangeAspect="1"/>
          </p:cNvPicPr>
          <p:nvPr/>
        </p:nvPicPr>
        <p:blipFill>
          <a:blip r:embed="rId5"/>
          <a:srcRect l="-5556" t="-29861" r="-5556" b="-29861"/>
          <a:stretch/>
        </p:blipFill>
        <p:spPr>
          <a:xfrm>
            <a:off x="5397516" y="8184183"/>
            <a:ext cx="1428393" cy="1428393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5397516" y="8184183"/>
            <a:ext cx="1428393" cy="1428393"/>
          </a:xfrm>
          <a:prstGeom prst="rect">
            <a:avLst/>
          </a:prstGeom>
          <a:noFill/>
          <a:ln w="25400">
            <a:solidFill>
              <a:srgbClr val="749FC7"/>
            </a:solidFill>
            <a:prstDash val="solid"/>
            <a:miter lim="800000"/>
          </a:ln>
        </p:spPr>
        <p:txBody>
          <a:bodyPr/>
          <a:lstStyle/>
          <a:p>
            <a:endParaRPr lang="en-GB"/>
          </a:p>
        </p:txBody>
      </p:sp>
      <p:sp>
        <p:nvSpPr>
          <p:cNvPr id="8" name="Object 7"/>
          <p:cNvSpPr/>
          <p:nvPr/>
        </p:nvSpPr>
        <p:spPr>
          <a:xfrm>
            <a:off x="5205635" y="9673711"/>
            <a:ext cx="1812154" cy="70848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791"/>
              </a:lnSpc>
              <a:buNone/>
            </a:pPr>
            <a:r>
              <a:rPr lang="en-US" sz="2349" kern="0" spc="47">
                <a:solidFill>
                  <a:srgbClr val="E6EDF3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choco install sqlcmd</a:t>
            </a:r>
            <a:endParaRPr lang="en-US"/>
          </a:p>
        </p:txBody>
      </p:sp>
      <p:pic>
        <p:nvPicPr>
          <p:cNvPr id="9" name="Object 8" descr="preencoded.png"/>
          <p:cNvPicPr>
            <a:picLocks noChangeAspect="1"/>
          </p:cNvPicPr>
          <p:nvPr/>
        </p:nvPicPr>
        <p:blipFill>
          <a:blip r:embed="rId6"/>
          <a:srcRect l="-11772" t="-5556" r="-11772" b="-5556"/>
          <a:stretch/>
        </p:blipFill>
        <p:spPr>
          <a:xfrm>
            <a:off x="13652265" y="2000607"/>
            <a:ext cx="1428393" cy="1428393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13652265" y="2000607"/>
            <a:ext cx="1428393" cy="1428393"/>
          </a:xfrm>
          <a:prstGeom prst="rect">
            <a:avLst/>
          </a:prstGeom>
          <a:noFill/>
          <a:ln w="25400">
            <a:solidFill>
              <a:srgbClr val="749FC7"/>
            </a:solidFill>
            <a:prstDash val="solid"/>
            <a:miter lim="800000"/>
          </a:ln>
        </p:spPr>
        <p:txBody>
          <a:bodyPr/>
          <a:lstStyle/>
          <a:p>
            <a:endParaRPr lang="en-GB"/>
          </a:p>
        </p:txBody>
      </p:sp>
      <p:sp>
        <p:nvSpPr>
          <p:cNvPr id="11" name="Object 10"/>
          <p:cNvSpPr/>
          <p:nvPr/>
        </p:nvSpPr>
        <p:spPr>
          <a:xfrm>
            <a:off x="13533709" y="3490135"/>
            <a:ext cx="1665506" cy="70848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791"/>
              </a:lnSpc>
              <a:buNone/>
            </a:pPr>
            <a:r>
              <a:rPr lang="en-US" sz="2349" kern="0" spc="47">
                <a:solidFill>
                  <a:srgbClr val="FFFFF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brew install sqlcmd</a:t>
            </a:r>
            <a:endParaRPr lang="en-US"/>
          </a:p>
        </p:txBody>
      </p:sp>
      <p:pic>
        <p:nvPicPr>
          <p:cNvPr id="12" name="Object 11" descr="preencoded.png"/>
          <p:cNvPicPr>
            <a:picLocks noChangeAspect="1"/>
          </p:cNvPicPr>
          <p:nvPr/>
        </p:nvPicPr>
        <p:blipFill>
          <a:blip r:embed="rId7"/>
          <a:srcRect l="-16784" t="-5556" r="-16784" b="-5556"/>
          <a:stretch/>
        </p:blipFill>
        <p:spPr>
          <a:xfrm>
            <a:off x="5381803" y="-3264607"/>
            <a:ext cx="1428393" cy="1428393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5381803" y="-3264607"/>
            <a:ext cx="1428393" cy="1428393"/>
          </a:xfrm>
          <a:prstGeom prst="rect">
            <a:avLst/>
          </a:prstGeom>
          <a:noFill/>
          <a:ln w="25400">
            <a:solidFill>
              <a:srgbClr val="749FC7"/>
            </a:solidFill>
            <a:prstDash val="solid"/>
            <a:miter lim="800000"/>
          </a:ln>
        </p:spPr>
        <p:txBody>
          <a:bodyPr/>
          <a:lstStyle/>
          <a:p>
            <a:endParaRPr lang="en-GB"/>
          </a:p>
        </p:txBody>
      </p:sp>
      <p:sp>
        <p:nvSpPr>
          <p:cNvPr id="14" name="Object 13"/>
          <p:cNvSpPr/>
          <p:nvPr/>
        </p:nvSpPr>
        <p:spPr>
          <a:xfrm>
            <a:off x="5205635" y="-1775079"/>
            <a:ext cx="1780730" cy="35424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791"/>
              </a:lnSpc>
              <a:buNone/>
            </a:pPr>
            <a:r>
              <a:rPr lang="en-US" sz="2349" kern="0" spc="47">
                <a:solidFill>
                  <a:srgbClr val="FFFFF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Linux</a:t>
            </a:r>
            <a:endParaRPr lang="en-US"/>
          </a:p>
        </p:txBody>
      </p:sp>
      <p:sp>
        <p:nvSpPr>
          <p:cNvPr id="15" name="Object 14"/>
          <p:cNvSpPr/>
          <p:nvPr/>
        </p:nvSpPr>
        <p:spPr>
          <a:xfrm>
            <a:off x="5205635" y="-1364464"/>
            <a:ext cx="1780730" cy="45251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782"/>
              </a:lnSpc>
              <a:spcBef>
                <a:spcPts val="435"/>
              </a:spcBef>
              <a:buNone/>
            </a:pPr>
            <a:r>
              <a:rPr lang="en-US" sz="1350" kern="0" spc="27">
                <a:solidFill>
                  <a:srgbClr val="E6E6E6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apt-get install sqlcmd</a:t>
            </a:r>
            <a:br>
              <a:rPr lang="en-US" sz="1350" kern="0" spc="27">
                <a:solidFill>
                  <a:srgbClr val="E6E6E6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</a:br>
            <a:r>
              <a:rPr lang="en-US" sz="1350" kern="0" spc="27">
                <a:solidFill>
                  <a:srgbClr val="E6E6E6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yum install sqlcmd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75533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000">
        <p159:morph option="byObject"/>
      </p:transition>
    </mc:Choice>
    <mc:Fallback xmlns="">
      <p:transition spd="slow" advTm="200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040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person sitting in a throne surrounded by skulls&#10;&#10;Description automatically generated">
            <a:extLst>
              <a:ext uri="{FF2B5EF4-FFF2-40B4-BE49-F238E27FC236}">
                <a16:creationId xmlns:a16="http://schemas.microsoft.com/office/drawing/2014/main" id="{67DD4B64-79A4-B140-009E-088FE5EA87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0708" y="27255"/>
            <a:ext cx="6858000" cy="6858000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4"/>
          <a:srcRect l="-5556" t="-51852" r="-5556" b="-51852"/>
          <a:stretch/>
        </p:blipFill>
        <p:spPr>
          <a:xfrm>
            <a:off x="-2519233" y="498364"/>
            <a:ext cx="1428393" cy="1428393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-2519233" y="498364"/>
            <a:ext cx="1428393" cy="1428393"/>
          </a:xfrm>
          <a:prstGeom prst="rect">
            <a:avLst/>
          </a:prstGeom>
          <a:noFill/>
          <a:ln w="25400">
            <a:solidFill>
              <a:srgbClr val="749FC7"/>
            </a:solidFill>
            <a:prstDash val="solid"/>
            <a:miter lim="800000"/>
          </a:ln>
        </p:spPr>
        <p:txBody>
          <a:bodyPr/>
          <a:lstStyle/>
          <a:p>
            <a:endParaRPr lang="en-GB"/>
          </a:p>
        </p:txBody>
      </p:sp>
      <p:sp>
        <p:nvSpPr>
          <p:cNvPr id="5" name="Object 4"/>
          <p:cNvSpPr/>
          <p:nvPr/>
        </p:nvSpPr>
        <p:spPr>
          <a:xfrm>
            <a:off x="-2763488" y="1987892"/>
            <a:ext cx="1916903" cy="70848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791"/>
              </a:lnSpc>
              <a:buNone/>
            </a:pPr>
            <a:r>
              <a:rPr lang="en-US" sz="2349" kern="0" spc="47">
                <a:solidFill>
                  <a:srgbClr val="E6EDF3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winget install sqlcmd</a:t>
            </a:r>
            <a:endParaRPr lang="en-US"/>
          </a:p>
        </p:txBody>
      </p:sp>
      <p:pic>
        <p:nvPicPr>
          <p:cNvPr id="6" name="Object 5" descr="preencoded.png"/>
          <p:cNvPicPr>
            <a:picLocks noChangeAspect="1"/>
          </p:cNvPicPr>
          <p:nvPr/>
        </p:nvPicPr>
        <p:blipFill>
          <a:blip r:embed="rId5"/>
          <a:srcRect l="-5556" t="-29861" r="-5556" b="-29861"/>
          <a:stretch/>
        </p:blipFill>
        <p:spPr>
          <a:xfrm>
            <a:off x="5205636" y="4414288"/>
            <a:ext cx="1428393" cy="1428393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5205636" y="4414288"/>
            <a:ext cx="1428393" cy="1428393"/>
          </a:xfrm>
          <a:prstGeom prst="rect">
            <a:avLst/>
          </a:prstGeom>
          <a:noFill/>
          <a:ln w="25400">
            <a:solidFill>
              <a:srgbClr val="749FC7"/>
            </a:solidFill>
            <a:prstDash val="solid"/>
            <a:miter lim="800000"/>
          </a:ln>
        </p:spPr>
        <p:txBody>
          <a:bodyPr/>
          <a:lstStyle/>
          <a:p>
            <a:endParaRPr lang="en-GB"/>
          </a:p>
        </p:txBody>
      </p:sp>
      <p:sp>
        <p:nvSpPr>
          <p:cNvPr id="8" name="Object 7"/>
          <p:cNvSpPr/>
          <p:nvPr/>
        </p:nvSpPr>
        <p:spPr>
          <a:xfrm>
            <a:off x="5013755" y="5903816"/>
            <a:ext cx="1812154" cy="70848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791"/>
              </a:lnSpc>
              <a:buNone/>
            </a:pPr>
            <a:r>
              <a:rPr lang="en-US" sz="2349" kern="0" spc="47">
                <a:solidFill>
                  <a:srgbClr val="E6EDF3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choco install sqlcmd</a:t>
            </a:r>
            <a:endParaRPr lang="en-US"/>
          </a:p>
        </p:txBody>
      </p:sp>
      <p:pic>
        <p:nvPicPr>
          <p:cNvPr id="9" name="Object 8" descr="preencoded.png"/>
          <p:cNvPicPr>
            <a:picLocks noChangeAspect="1"/>
          </p:cNvPicPr>
          <p:nvPr/>
        </p:nvPicPr>
        <p:blipFill>
          <a:blip r:embed="rId6"/>
          <a:srcRect l="-11772" t="-5556" r="-11772" b="-5556"/>
          <a:stretch/>
        </p:blipFill>
        <p:spPr>
          <a:xfrm>
            <a:off x="13652265" y="2000607"/>
            <a:ext cx="1428393" cy="1428393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13652265" y="2000607"/>
            <a:ext cx="1428393" cy="1428393"/>
          </a:xfrm>
          <a:prstGeom prst="rect">
            <a:avLst/>
          </a:prstGeom>
          <a:noFill/>
          <a:ln w="25400">
            <a:solidFill>
              <a:srgbClr val="749FC7"/>
            </a:solidFill>
            <a:prstDash val="solid"/>
            <a:miter lim="800000"/>
          </a:ln>
        </p:spPr>
        <p:txBody>
          <a:bodyPr/>
          <a:lstStyle/>
          <a:p>
            <a:endParaRPr lang="en-GB"/>
          </a:p>
        </p:txBody>
      </p:sp>
      <p:sp>
        <p:nvSpPr>
          <p:cNvPr id="11" name="Object 10"/>
          <p:cNvSpPr/>
          <p:nvPr/>
        </p:nvSpPr>
        <p:spPr>
          <a:xfrm>
            <a:off x="13533709" y="3490135"/>
            <a:ext cx="1665506" cy="70848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791"/>
              </a:lnSpc>
              <a:buNone/>
            </a:pPr>
            <a:r>
              <a:rPr lang="en-US" sz="2349" kern="0" spc="47">
                <a:solidFill>
                  <a:srgbClr val="FFFFF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brew install sqlcmd</a:t>
            </a:r>
            <a:endParaRPr lang="en-US"/>
          </a:p>
        </p:txBody>
      </p:sp>
      <p:pic>
        <p:nvPicPr>
          <p:cNvPr id="12" name="Object 11" descr="preencoded.png"/>
          <p:cNvPicPr>
            <a:picLocks noChangeAspect="1"/>
          </p:cNvPicPr>
          <p:nvPr/>
        </p:nvPicPr>
        <p:blipFill>
          <a:blip r:embed="rId7"/>
          <a:srcRect l="-16784" t="-5556" r="-16784" b="-5556"/>
          <a:stretch/>
        </p:blipFill>
        <p:spPr>
          <a:xfrm>
            <a:off x="5381803" y="-3264607"/>
            <a:ext cx="1428393" cy="1428393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5381803" y="-3264607"/>
            <a:ext cx="1428393" cy="1428393"/>
          </a:xfrm>
          <a:prstGeom prst="rect">
            <a:avLst/>
          </a:prstGeom>
          <a:noFill/>
          <a:ln w="25400">
            <a:solidFill>
              <a:srgbClr val="749FC7"/>
            </a:solidFill>
            <a:prstDash val="solid"/>
            <a:miter lim="800000"/>
          </a:ln>
        </p:spPr>
        <p:txBody>
          <a:bodyPr/>
          <a:lstStyle/>
          <a:p>
            <a:endParaRPr lang="en-GB"/>
          </a:p>
        </p:txBody>
      </p:sp>
      <p:sp>
        <p:nvSpPr>
          <p:cNvPr id="14" name="Object 13"/>
          <p:cNvSpPr/>
          <p:nvPr/>
        </p:nvSpPr>
        <p:spPr>
          <a:xfrm>
            <a:off x="5205635" y="-1775079"/>
            <a:ext cx="1780730" cy="35424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791"/>
              </a:lnSpc>
              <a:buNone/>
            </a:pPr>
            <a:r>
              <a:rPr lang="en-US" sz="2349" kern="0" spc="47">
                <a:solidFill>
                  <a:srgbClr val="FFFFF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Linux</a:t>
            </a:r>
            <a:endParaRPr lang="en-US"/>
          </a:p>
        </p:txBody>
      </p:sp>
      <p:sp>
        <p:nvSpPr>
          <p:cNvPr id="15" name="Object 14"/>
          <p:cNvSpPr/>
          <p:nvPr/>
        </p:nvSpPr>
        <p:spPr>
          <a:xfrm>
            <a:off x="5205635" y="-1364464"/>
            <a:ext cx="1780730" cy="45251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782"/>
              </a:lnSpc>
              <a:spcBef>
                <a:spcPts val="435"/>
              </a:spcBef>
              <a:buNone/>
            </a:pPr>
            <a:r>
              <a:rPr lang="en-US" sz="1350" kern="0" spc="27">
                <a:solidFill>
                  <a:srgbClr val="E6E6E6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apt-get install sqlcmd</a:t>
            </a:r>
            <a:br>
              <a:rPr lang="en-US" sz="1350" kern="0" spc="27">
                <a:solidFill>
                  <a:srgbClr val="E6E6E6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</a:br>
            <a:r>
              <a:rPr lang="en-US" sz="1350" kern="0" spc="27">
                <a:solidFill>
                  <a:srgbClr val="E6E6E6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yum install sqlcmd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8733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000">
        <p159:morph option="byObject"/>
      </p:transition>
    </mc:Choice>
    <mc:Fallback xmlns="">
      <p:transition spd="slow" advTm="2000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040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person sitting in a throne surrounded by skulls&#10;&#10;Description automatically generated">
            <a:extLst>
              <a:ext uri="{FF2B5EF4-FFF2-40B4-BE49-F238E27FC236}">
                <a16:creationId xmlns:a16="http://schemas.microsoft.com/office/drawing/2014/main" id="{67DD4B64-79A4-B140-009E-088FE5EA87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0708" y="27255"/>
            <a:ext cx="6858000" cy="6858000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4"/>
          <a:srcRect l="-5556" t="-51852" r="-5556" b="-51852"/>
          <a:stretch/>
        </p:blipFill>
        <p:spPr>
          <a:xfrm>
            <a:off x="-2519233" y="498364"/>
            <a:ext cx="1428393" cy="1428393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-2519233" y="498364"/>
            <a:ext cx="1428393" cy="1428393"/>
          </a:xfrm>
          <a:prstGeom prst="rect">
            <a:avLst/>
          </a:prstGeom>
          <a:noFill/>
          <a:ln w="25400">
            <a:solidFill>
              <a:srgbClr val="749FC7"/>
            </a:solidFill>
            <a:prstDash val="solid"/>
            <a:miter lim="800000"/>
          </a:ln>
        </p:spPr>
        <p:txBody>
          <a:bodyPr/>
          <a:lstStyle/>
          <a:p>
            <a:endParaRPr lang="en-GB"/>
          </a:p>
        </p:txBody>
      </p:sp>
      <p:sp>
        <p:nvSpPr>
          <p:cNvPr id="5" name="Object 4"/>
          <p:cNvSpPr/>
          <p:nvPr/>
        </p:nvSpPr>
        <p:spPr>
          <a:xfrm>
            <a:off x="-2763488" y="1987892"/>
            <a:ext cx="1916903" cy="70848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791"/>
              </a:lnSpc>
              <a:buNone/>
            </a:pPr>
            <a:r>
              <a:rPr lang="en-US" sz="2349" kern="0" spc="47">
                <a:solidFill>
                  <a:srgbClr val="E6EDF3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winget install sqlcmd</a:t>
            </a:r>
            <a:endParaRPr lang="en-US"/>
          </a:p>
        </p:txBody>
      </p:sp>
      <p:pic>
        <p:nvPicPr>
          <p:cNvPr id="6" name="Object 5" descr="preencoded.png"/>
          <p:cNvPicPr>
            <a:picLocks noChangeAspect="1"/>
          </p:cNvPicPr>
          <p:nvPr/>
        </p:nvPicPr>
        <p:blipFill>
          <a:blip r:embed="rId5"/>
          <a:srcRect l="-5556" t="-29861" r="-5556" b="-29861"/>
          <a:stretch/>
        </p:blipFill>
        <p:spPr>
          <a:xfrm>
            <a:off x="5397516" y="8184183"/>
            <a:ext cx="1428393" cy="1428393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5397516" y="8184183"/>
            <a:ext cx="1428393" cy="1428393"/>
          </a:xfrm>
          <a:prstGeom prst="rect">
            <a:avLst/>
          </a:prstGeom>
          <a:noFill/>
          <a:ln w="25400">
            <a:solidFill>
              <a:srgbClr val="749FC7"/>
            </a:solidFill>
            <a:prstDash val="solid"/>
            <a:miter lim="800000"/>
          </a:ln>
        </p:spPr>
        <p:txBody>
          <a:bodyPr/>
          <a:lstStyle/>
          <a:p>
            <a:endParaRPr lang="en-GB"/>
          </a:p>
        </p:txBody>
      </p:sp>
      <p:sp>
        <p:nvSpPr>
          <p:cNvPr id="8" name="Object 7"/>
          <p:cNvSpPr/>
          <p:nvPr/>
        </p:nvSpPr>
        <p:spPr>
          <a:xfrm>
            <a:off x="5205635" y="9673711"/>
            <a:ext cx="1812154" cy="70848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791"/>
              </a:lnSpc>
              <a:buNone/>
            </a:pPr>
            <a:r>
              <a:rPr lang="en-US" sz="2349" kern="0" spc="47">
                <a:solidFill>
                  <a:srgbClr val="E6EDF3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choco install sqlcmd</a:t>
            </a:r>
            <a:endParaRPr lang="en-US"/>
          </a:p>
        </p:txBody>
      </p:sp>
      <p:pic>
        <p:nvPicPr>
          <p:cNvPr id="9" name="Object 8" descr="preencoded.png"/>
          <p:cNvPicPr>
            <a:picLocks noChangeAspect="1"/>
          </p:cNvPicPr>
          <p:nvPr/>
        </p:nvPicPr>
        <p:blipFill>
          <a:blip r:embed="rId6"/>
          <a:srcRect l="-11772" t="-5556" r="-11772" b="-5556"/>
          <a:stretch/>
        </p:blipFill>
        <p:spPr>
          <a:xfrm>
            <a:off x="5278959" y="4198618"/>
            <a:ext cx="1428393" cy="1428393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5278959" y="4198618"/>
            <a:ext cx="1428393" cy="1428393"/>
          </a:xfrm>
          <a:prstGeom prst="rect">
            <a:avLst/>
          </a:prstGeom>
          <a:noFill/>
          <a:ln w="25400">
            <a:solidFill>
              <a:srgbClr val="749FC7"/>
            </a:solidFill>
            <a:prstDash val="solid"/>
            <a:miter lim="800000"/>
          </a:ln>
        </p:spPr>
        <p:txBody>
          <a:bodyPr/>
          <a:lstStyle/>
          <a:p>
            <a:endParaRPr lang="en-GB"/>
          </a:p>
        </p:txBody>
      </p:sp>
      <p:sp>
        <p:nvSpPr>
          <p:cNvPr id="11" name="Object 10"/>
          <p:cNvSpPr/>
          <p:nvPr/>
        </p:nvSpPr>
        <p:spPr>
          <a:xfrm>
            <a:off x="5160403" y="5688146"/>
            <a:ext cx="1665506" cy="70848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791"/>
              </a:lnSpc>
              <a:buNone/>
            </a:pPr>
            <a:r>
              <a:rPr lang="en-US" sz="2349" kern="0" spc="47">
                <a:solidFill>
                  <a:srgbClr val="FFFFF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brew install sqlcmd</a:t>
            </a:r>
            <a:endParaRPr lang="en-US"/>
          </a:p>
        </p:txBody>
      </p:sp>
      <p:pic>
        <p:nvPicPr>
          <p:cNvPr id="12" name="Object 11" descr="preencoded.png"/>
          <p:cNvPicPr>
            <a:picLocks noChangeAspect="1"/>
          </p:cNvPicPr>
          <p:nvPr/>
        </p:nvPicPr>
        <p:blipFill>
          <a:blip r:embed="rId7"/>
          <a:srcRect l="-16784" t="-5556" r="-16784" b="-5556"/>
          <a:stretch/>
        </p:blipFill>
        <p:spPr>
          <a:xfrm>
            <a:off x="5381803" y="-3264607"/>
            <a:ext cx="1428393" cy="1428393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5381803" y="-3264607"/>
            <a:ext cx="1428393" cy="1428393"/>
          </a:xfrm>
          <a:prstGeom prst="rect">
            <a:avLst/>
          </a:prstGeom>
          <a:noFill/>
          <a:ln w="25400">
            <a:solidFill>
              <a:srgbClr val="749FC7"/>
            </a:solidFill>
            <a:prstDash val="solid"/>
            <a:miter lim="800000"/>
          </a:ln>
        </p:spPr>
        <p:txBody>
          <a:bodyPr/>
          <a:lstStyle/>
          <a:p>
            <a:endParaRPr lang="en-GB"/>
          </a:p>
        </p:txBody>
      </p:sp>
      <p:sp>
        <p:nvSpPr>
          <p:cNvPr id="14" name="Object 13"/>
          <p:cNvSpPr/>
          <p:nvPr/>
        </p:nvSpPr>
        <p:spPr>
          <a:xfrm>
            <a:off x="5205635" y="-1775079"/>
            <a:ext cx="1780730" cy="35424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791"/>
              </a:lnSpc>
              <a:buNone/>
            </a:pPr>
            <a:r>
              <a:rPr lang="en-US" sz="2349" kern="0" spc="47">
                <a:solidFill>
                  <a:srgbClr val="FFFFF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Linux</a:t>
            </a:r>
            <a:endParaRPr lang="en-US"/>
          </a:p>
        </p:txBody>
      </p:sp>
      <p:sp>
        <p:nvSpPr>
          <p:cNvPr id="15" name="Object 14"/>
          <p:cNvSpPr/>
          <p:nvPr/>
        </p:nvSpPr>
        <p:spPr>
          <a:xfrm>
            <a:off x="5205635" y="-1364464"/>
            <a:ext cx="1780730" cy="45251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782"/>
              </a:lnSpc>
              <a:spcBef>
                <a:spcPts val="435"/>
              </a:spcBef>
              <a:buNone/>
            </a:pPr>
            <a:r>
              <a:rPr lang="en-US" sz="1350" kern="0" spc="27">
                <a:solidFill>
                  <a:srgbClr val="E6E6E6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apt-get install sqlcmd</a:t>
            </a:r>
            <a:br>
              <a:rPr lang="en-US" sz="1350" kern="0" spc="27">
                <a:solidFill>
                  <a:srgbClr val="E6E6E6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</a:br>
            <a:r>
              <a:rPr lang="en-US" sz="1350" kern="0" spc="27">
                <a:solidFill>
                  <a:srgbClr val="E6E6E6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yum install sqlcmd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253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000">
        <p159:morph option="byObject"/>
      </p:transition>
    </mc:Choice>
    <mc:Fallback xmlns="">
      <p:transition spd="slow" advTm="200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 descr="A person in a robe holding a book&#10;&#10;Description automatically generated">
            <a:extLst>
              <a:ext uri="{FF2B5EF4-FFF2-40B4-BE49-F238E27FC236}">
                <a16:creationId xmlns:a16="http://schemas.microsoft.com/office/drawing/2014/main" id="{B7DFF54A-B56F-C032-9EEE-D37D3783EDF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214" r="6380"/>
          <a:stretch/>
        </p:blipFill>
        <p:spPr>
          <a:xfrm>
            <a:off x="9900000" y="3394411"/>
            <a:ext cx="2556000" cy="3256895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29" name="Object 6" descr="preencoded.png">
            <a:extLst>
              <a:ext uri="{FF2B5EF4-FFF2-40B4-BE49-F238E27FC236}">
                <a16:creationId xmlns:a16="http://schemas.microsoft.com/office/drawing/2014/main" id="{85D22427-0418-84BF-A98E-D578E3BC327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1191" t="6124" r="27409" b="31455"/>
          <a:stretch/>
        </p:blipFill>
        <p:spPr>
          <a:xfrm>
            <a:off x="7460414" y="593903"/>
            <a:ext cx="2484000" cy="5364000"/>
          </a:xfrm>
          <a:prstGeom prst="rect">
            <a:avLst/>
          </a:prstGeom>
        </p:spPr>
      </p:pic>
      <p:pic>
        <p:nvPicPr>
          <p:cNvPr id="28" name="Picture 27" descr="A person with a beard and face paint&#10;&#10;Description automatically generated">
            <a:extLst>
              <a:ext uri="{FF2B5EF4-FFF2-40B4-BE49-F238E27FC236}">
                <a16:creationId xmlns:a16="http://schemas.microsoft.com/office/drawing/2014/main" id="{BC3F143E-0068-F27B-D4C3-AD99F82B51D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9169" t="19144" r="33563" b="-19144"/>
          <a:stretch/>
        </p:blipFill>
        <p:spPr>
          <a:xfrm>
            <a:off x="7388183" y="562402"/>
            <a:ext cx="2508271" cy="6729938"/>
          </a:xfrm>
          <a:prstGeom prst="rect">
            <a:avLst/>
          </a:prstGeom>
        </p:spPr>
      </p:pic>
      <p:sp>
        <p:nvSpPr>
          <p:cNvPr id="2" name="Object 1"/>
          <p:cNvSpPr/>
          <p:nvPr/>
        </p:nvSpPr>
        <p:spPr>
          <a:xfrm>
            <a:off x="0" y="0"/>
            <a:ext cx="7582385" cy="3304349"/>
          </a:xfrm>
          <a:prstGeom prst="rect">
            <a:avLst/>
          </a:prstGeom>
          <a:solidFill>
            <a:schemeClr val="tx1"/>
          </a:solidFill>
        </p:spPr>
        <p:txBody>
          <a:bodyPr/>
          <a:lstStyle/>
          <a:p>
            <a:endParaRPr lang="en-GB">
              <a:solidFill>
                <a:schemeClr val="bg1"/>
              </a:solidFill>
            </a:endParaRPr>
          </a:p>
        </p:txBody>
      </p:sp>
      <p:sp>
        <p:nvSpPr>
          <p:cNvPr id="3" name="Object 2"/>
          <p:cNvSpPr/>
          <p:nvPr/>
        </p:nvSpPr>
        <p:spPr>
          <a:xfrm>
            <a:off x="144625" y="425566"/>
            <a:ext cx="7293136" cy="54155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4266"/>
              </a:lnSpc>
              <a:buNone/>
            </a:pPr>
            <a:r>
              <a:rPr lang="en-US" sz="4688" b="1" kern="0" spc="47">
                <a:solidFill>
                  <a:schemeClr val="bg1"/>
                </a:solidFill>
                <a:latin typeface="Algerian" panose="04020705040A02060702" pitchFamily="82" charset="0"/>
                <a:ea typeface="Bebas Neue" pitchFamily="34" charset="-122"/>
                <a:cs typeface="Bebas Neue" pitchFamily="34" charset="-120"/>
              </a:rPr>
              <a:t>Rob Sewell</a:t>
            </a:r>
            <a:endParaRPr lang="en-US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4" name="Object 3"/>
          <p:cNvSpPr/>
          <p:nvPr/>
        </p:nvSpPr>
        <p:spPr>
          <a:xfrm>
            <a:off x="144625" y="1135382"/>
            <a:ext cx="7293136" cy="46032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3626"/>
              </a:lnSpc>
              <a:spcBef>
                <a:spcPts val="1299"/>
              </a:spcBef>
              <a:buNone/>
            </a:pPr>
            <a:r>
              <a:rPr lang="en-US" sz="3984" b="1" kern="0" spc="40">
                <a:solidFill>
                  <a:schemeClr val="bg1"/>
                </a:solidFill>
                <a:latin typeface="Algerian" panose="04020705040A02060702" pitchFamily="82" charset="0"/>
                <a:ea typeface="Bebas Neue" pitchFamily="34" charset="-122"/>
                <a:cs typeface="Bebas Neue" pitchFamily="34" charset="-120"/>
              </a:rPr>
              <a:t>He/Him</a:t>
            </a:r>
            <a:endParaRPr lang="en-US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5" name="Object 4"/>
          <p:cNvSpPr/>
          <p:nvPr/>
        </p:nvSpPr>
        <p:spPr>
          <a:xfrm>
            <a:off x="144625" y="1737973"/>
            <a:ext cx="7293136" cy="124441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450"/>
              </a:lnSpc>
              <a:spcBef>
                <a:spcPts val="1098"/>
              </a:spcBef>
              <a:buNone/>
            </a:pPr>
            <a:r>
              <a:rPr lang="en-US" sz="1856" kern="0" spc="37">
                <a:solidFill>
                  <a:schemeClr val="bg1"/>
                </a:solidFill>
                <a:latin typeface="Algerian" panose="04020705040A02060702" pitchFamily="82" charset="0"/>
                <a:ea typeface="Source Sans Pro" pitchFamily="34" charset="-122"/>
                <a:cs typeface="Source Sans Pro" pitchFamily="34" charset="-120"/>
              </a:rPr>
              <a:t>I was a SQL Server DBA with a passion for Powershell, Azure, Automation, and SQL (PaaS geddit?) (And a sense of humour (and a habit for writing inside braces)). Now I just help other people with those (not the braces bit).</a:t>
            </a:r>
            <a:endParaRPr lang="en-US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8" name="Object 7"/>
          <p:cNvSpPr/>
          <p:nvPr/>
        </p:nvSpPr>
        <p:spPr>
          <a:xfrm>
            <a:off x="9933282" y="95226"/>
            <a:ext cx="2160444" cy="3285303"/>
          </a:xfrm>
          <a:prstGeom prst="rect">
            <a:avLst/>
          </a:prstGeom>
          <a:solidFill>
            <a:schemeClr val="bg2"/>
          </a:solidFill>
        </p:spPr>
        <p:txBody>
          <a:bodyPr/>
          <a:lstStyle/>
          <a:p>
            <a:endParaRPr lang="en-GB">
              <a:solidFill>
                <a:schemeClr val="bg1"/>
              </a:solidFill>
            </a:endParaRPr>
          </a:p>
        </p:txBody>
      </p:sp>
      <p:sp>
        <p:nvSpPr>
          <p:cNvPr id="12" name="Object 11"/>
          <p:cNvSpPr/>
          <p:nvPr/>
        </p:nvSpPr>
        <p:spPr>
          <a:xfrm>
            <a:off x="761810" y="3826950"/>
            <a:ext cx="6664643" cy="21168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668"/>
              </a:lnSpc>
              <a:buNone/>
            </a:pPr>
            <a:r>
              <a:rPr lang="en-US" sz="3200" kern="0" spc="28">
                <a:solidFill>
                  <a:schemeClr val="bg1"/>
                </a:solidFill>
                <a:latin typeface="Algerian" panose="04020705040A02060702" pitchFamily="82" charset="0"/>
                <a:ea typeface="Source Sans Pro" pitchFamily="34" charset="-122"/>
                <a:cs typeface="Source Sans Pro" pitchFamily="34" charset="-120"/>
              </a:rPr>
              <a:t>SEWELLS CONSULTING LTD</a:t>
            </a:r>
            <a:endParaRPr lang="en-US" sz="400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13" name="Object 12"/>
          <p:cNvSpPr/>
          <p:nvPr/>
        </p:nvSpPr>
        <p:spPr>
          <a:xfrm>
            <a:off x="761810" y="4190524"/>
            <a:ext cx="6664643" cy="21844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720"/>
              </a:lnSpc>
              <a:spcBef>
                <a:spcPts val="1173"/>
              </a:spcBef>
              <a:buNone/>
            </a:pPr>
            <a:r>
              <a:rPr lang="en-US" sz="2800" kern="0" spc="29">
                <a:solidFill>
                  <a:schemeClr val="bg1"/>
                </a:solidFill>
                <a:latin typeface="Algerian" panose="04020705040A02060702" pitchFamily="82" charset="0"/>
                <a:ea typeface="Source Sans Pro" pitchFamily="34" charset="-122"/>
                <a:cs typeface="Source Sans Pro" pitchFamily="34" charset="-120"/>
              </a:rPr>
              <a:t>Beard Twizzler</a:t>
            </a:r>
            <a:endParaRPr lang="en-US" sz="360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14" name="Object 13"/>
          <p:cNvSpPr/>
          <p:nvPr/>
        </p:nvSpPr>
        <p:spPr>
          <a:xfrm>
            <a:off x="761810" y="4499056"/>
            <a:ext cx="6664643" cy="21168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668"/>
              </a:lnSpc>
              <a:spcBef>
                <a:spcPts val="696"/>
              </a:spcBef>
              <a:buNone/>
            </a:pPr>
            <a:r>
              <a:rPr lang="en-US" sz="2800" kern="0" spc="28">
                <a:solidFill>
                  <a:schemeClr val="bg1"/>
                </a:solidFill>
                <a:latin typeface="Algerian" panose="04020705040A02060702" pitchFamily="82" charset="0"/>
                <a:ea typeface="Source Sans Pro" pitchFamily="34" charset="-122"/>
                <a:cs typeface="Source Sans Pro" pitchFamily="34" charset="-120"/>
              </a:rPr>
              <a:t>MICROSOFT MVP</a:t>
            </a:r>
            <a:endParaRPr lang="en-US" sz="360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15" name="Object 14"/>
          <p:cNvSpPr/>
          <p:nvPr/>
        </p:nvSpPr>
        <p:spPr>
          <a:xfrm>
            <a:off x="761810" y="4862630"/>
            <a:ext cx="6664643" cy="61211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720"/>
              </a:lnSpc>
              <a:spcBef>
                <a:spcPts val="1173"/>
              </a:spcBef>
              <a:buNone/>
            </a:pPr>
            <a:r>
              <a:rPr lang="en-US" sz="2000" kern="0" spc="29" dirty="0">
                <a:solidFill>
                  <a:schemeClr val="bg1"/>
                </a:solidFill>
                <a:latin typeface="Algerian" panose="04020705040A02060702" pitchFamily="82" charset="0"/>
                <a:ea typeface="Source Sans Pro" pitchFamily="34" charset="-122"/>
                <a:cs typeface="Source Sans Pro" pitchFamily="34" charset="-120"/>
              </a:rPr>
              <a:t>DATA PLATFORM 2020 - 2022</a:t>
            </a:r>
          </a:p>
          <a:p>
            <a:pPr algn="l">
              <a:lnSpc>
                <a:spcPts val="1720"/>
              </a:lnSpc>
              <a:spcBef>
                <a:spcPts val="1353"/>
              </a:spcBef>
              <a:buNone/>
            </a:pPr>
            <a:r>
              <a:rPr lang="en-US" sz="2000" kern="0" spc="29" dirty="0">
                <a:solidFill>
                  <a:schemeClr val="bg1"/>
                </a:solidFill>
                <a:latin typeface="Algerian" panose="04020705040A02060702" pitchFamily="82" charset="0"/>
                <a:ea typeface="Source Sans Pro" pitchFamily="34" charset="-122"/>
                <a:cs typeface="Source Sans Pro" pitchFamily="34" charset="-120"/>
              </a:rPr>
              <a:t>AZURE (CDM) 2017 - 2022</a:t>
            </a:r>
            <a:endParaRPr lang="en-US" sz="2800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16" name="Object 15"/>
          <p:cNvSpPr/>
          <p:nvPr/>
        </p:nvSpPr>
        <p:spPr>
          <a:xfrm>
            <a:off x="761810" y="5564828"/>
            <a:ext cx="6664643" cy="21168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668"/>
              </a:lnSpc>
              <a:spcBef>
                <a:spcPts val="696"/>
              </a:spcBef>
              <a:buNone/>
            </a:pPr>
            <a:r>
              <a:rPr lang="en-US" sz="1404" kern="0" spc="28">
                <a:solidFill>
                  <a:schemeClr val="bg1"/>
                </a:solidFill>
                <a:latin typeface="Algerian" panose="04020705040A02060702" pitchFamily="82" charset="0"/>
                <a:ea typeface="Source Sans Pro" pitchFamily="34" charset="-122"/>
                <a:cs typeface="Source Sans Pro" pitchFamily="34" charset="-120"/>
              </a:rPr>
              <a:t>INTERESTS</a:t>
            </a:r>
            <a:endParaRPr lang="en-US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17" name="Object 16"/>
          <p:cNvSpPr/>
          <p:nvPr/>
        </p:nvSpPr>
        <p:spPr>
          <a:xfrm>
            <a:off x="761810" y="5928402"/>
            <a:ext cx="6664643" cy="21844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720"/>
              </a:lnSpc>
              <a:spcBef>
                <a:spcPts val="1173"/>
              </a:spcBef>
              <a:buNone/>
            </a:pPr>
            <a:r>
              <a:rPr lang="en-US" sz="1448" kern="0" spc="29" dirty="0">
                <a:solidFill>
                  <a:schemeClr val="bg1"/>
                </a:solidFill>
                <a:latin typeface="Algerian" panose="04020705040A02060702" pitchFamily="82" charset="0"/>
                <a:ea typeface="Source Sans Pro" pitchFamily="34" charset="-122"/>
                <a:cs typeface="Source Sans Pro" pitchFamily="34" charset="-120"/>
              </a:rPr>
              <a:t>Heavy Metal Cycling , Heavy Metal automation, Community</a:t>
            </a:r>
            <a:endParaRPr lang="en-US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34" name="Object 17" descr="preencoded.png"/>
          <p:cNvSpPr/>
          <p:nvPr/>
        </p:nvSpPr>
        <p:spPr>
          <a:xfrm>
            <a:off x="7682236" y="6056155"/>
            <a:ext cx="2139245" cy="560849"/>
          </a:xfrm>
          <a:custGeom>
            <a:avLst/>
            <a:gdLst>
              <a:gd name="connsiteX0" fmla="*/ 270204 w 2139245"/>
              <a:gd name="connsiteY0" fmla="*/ 0 h 560849"/>
              <a:gd name="connsiteX1" fmla="*/ 1869041 w 2139245"/>
              <a:gd name="connsiteY1" fmla="*/ 0 h 560849"/>
              <a:gd name="connsiteX2" fmla="*/ 2139246 w 2139245"/>
              <a:gd name="connsiteY2" fmla="*/ 280425 h 560849"/>
              <a:gd name="connsiteX3" fmla="*/ 1869041 w 2139245"/>
              <a:gd name="connsiteY3" fmla="*/ 560850 h 560849"/>
              <a:gd name="connsiteX4" fmla="*/ 270204 w 2139245"/>
              <a:gd name="connsiteY4" fmla="*/ 560850 h 560849"/>
              <a:gd name="connsiteX5" fmla="*/ 0 w 2139245"/>
              <a:gd name="connsiteY5" fmla="*/ 280425 h 560849"/>
              <a:gd name="connsiteX6" fmla="*/ 270204 w 2139245"/>
              <a:gd name="connsiteY6" fmla="*/ 0 h 560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39245" h="560849">
                <a:moveTo>
                  <a:pt x="270204" y="0"/>
                </a:moveTo>
                <a:lnTo>
                  <a:pt x="1869041" y="0"/>
                </a:lnTo>
                <a:cubicBezTo>
                  <a:pt x="2018271" y="0"/>
                  <a:pt x="2139246" y="125550"/>
                  <a:pt x="2139246" y="280425"/>
                </a:cubicBezTo>
                <a:cubicBezTo>
                  <a:pt x="2139246" y="435299"/>
                  <a:pt x="2018271" y="560850"/>
                  <a:pt x="1869041" y="560850"/>
                </a:cubicBezTo>
                <a:lnTo>
                  <a:pt x="270204" y="560850"/>
                </a:lnTo>
                <a:cubicBezTo>
                  <a:pt x="120974" y="560850"/>
                  <a:pt x="0" y="435299"/>
                  <a:pt x="0" y="280425"/>
                </a:cubicBezTo>
                <a:cubicBezTo>
                  <a:pt x="0" y="125550"/>
                  <a:pt x="120974" y="0"/>
                  <a:pt x="270204" y="0"/>
                </a:cubicBezTo>
              </a:path>
            </a:pathLst>
          </a:custGeom>
          <a:solidFill>
            <a:schemeClr val="tx1"/>
          </a:solidFill>
          <a:ln w="19220" cap="flat">
            <a:solidFill>
              <a:srgbClr val="FFFFFF"/>
            </a:solidFill>
            <a:prstDash val="solid"/>
            <a:miter/>
          </a:ln>
        </p:spPr>
        <p:txBody>
          <a:bodyPr rtlCol="0" anchor="ctr"/>
          <a:lstStyle/>
          <a:p>
            <a:endParaRPr lang="en-GB">
              <a:solidFill>
                <a:schemeClr val="bg1"/>
              </a:solidFill>
            </a:endParaRPr>
          </a:p>
        </p:txBody>
      </p:sp>
      <p:sp>
        <p:nvSpPr>
          <p:cNvPr id="19" name="Object 18"/>
          <p:cNvSpPr/>
          <p:nvPr/>
        </p:nvSpPr>
        <p:spPr>
          <a:xfrm>
            <a:off x="7809292" y="6207509"/>
            <a:ext cx="1902972" cy="26996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127"/>
              </a:lnSpc>
              <a:buNone/>
            </a:pPr>
            <a:r>
              <a:rPr lang="en-US" sz="1790" b="1" kern="0" spc="36">
                <a:solidFill>
                  <a:schemeClr val="bg1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robsewell.com</a:t>
            </a:r>
            <a:endParaRPr lang="en-US">
              <a:solidFill>
                <a:schemeClr val="bg1"/>
              </a:solidFill>
            </a:endParaRPr>
          </a:p>
        </p:txBody>
      </p:sp>
      <p:pic>
        <p:nvPicPr>
          <p:cNvPr id="21" name="Object 20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069803" y="6226018"/>
            <a:ext cx="342814" cy="219020"/>
          </a:xfrm>
          <a:prstGeom prst="rect">
            <a:avLst/>
          </a:prstGeom>
        </p:spPr>
      </p:pic>
      <p:pic>
        <p:nvPicPr>
          <p:cNvPr id="22" name="Object 21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669425" y="88084"/>
            <a:ext cx="2190202" cy="495176"/>
          </a:xfrm>
          <a:prstGeom prst="rect">
            <a:avLst/>
          </a:prstGeom>
        </p:spPr>
      </p:pic>
      <p:sp>
        <p:nvSpPr>
          <p:cNvPr id="23" name="Object 22"/>
          <p:cNvSpPr/>
          <p:nvPr/>
        </p:nvSpPr>
        <p:spPr>
          <a:xfrm>
            <a:off x="7769742" y="238730"/>
            <a:ext cx="1983838" cy="17302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364"/>
              </a:lnSpc>
              <a:buNone/>
            </a:pPr>
            <a:r>
              <a:rPr lang="en-US" sz="1148" kern="0" spc="23">
                <a:solidFill>
                  <a:schemeClr val="bg1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mrrobsewell@outlook.com </a:t>
            </a:r>
            <a:endParaRPr lang="en-US">
              <a:solidFill>
                <a:schemeClr val="bg1"/>
              </a:solidFill>
            </a:endParaRPr>
          </a:p>
        </p:txBody>
      </p:sp>
      <p:pic>
        <p:nvPicPr>
          <p:cNvPr id="25" name="Picture 24" descr="A black and white logo&#10;&#10;Description automatically generated">
            <a:extLst>
              <a:ext uri="{FF2B5EF4-FFF2-40B4-BE49-F238E27FC236}">
                <a16:creationId xmlns:a16="http://schemas.microsoft.com/office/drawing/2014/main" id="{1BFB3CC6-E809-C7AE-1829-72A2079CC27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967243" y="135112"/>
            <a:ext cx="2092522" cy="3313159"/>
          </a:xfrm>
          <a:prstGeom prst="rect">
            <a:avLst/>
          </a:prstGeom>
        </p:spPr>
      </p:pic>
      <p:pic>
        <p:nvPicPr>
          <p:cNvPr id="30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2C6B2EC4-F716-00A5-14C5-7E890CD54BBB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1668.3446"/>
                  <p14:bmkLst>
                    <p14:bmk name="Bookmark 2" time="22.6887"/>
                    <p14:bmk name="Bookmark 1" time="4053.4852"/>
                  </p14:bmkLst>
                </p14:media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6534023" y="6477475"/>
            <a:ext cx="347663" cy="3476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4000" fill="hold"/>
                                            <p:tgtEl>
                                              <p:spTgt spid="30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mute="1" showWhenStopped="0">
                    <p:cTn id="7" repeatCount="indefinite" fill="remove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30"/>
                    </p:tgtEl>
                  </p:cMediaNode>
                </p:audio>
                <p:seq concurrent="1" nextAc="seek">
                  <p:cTn id="8" restart="whenNotActive" fill="hold" evtFilter="cancelBubble" nodeType="interactiveSeq">
                    <p:stCondLst>
                      <p:cond evt="onMediaBookmark" delay="0">
                        <p:tgtEl>
                          <p14:bmkTgt spid="30" bmkName="Bookmark 2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9" fill="hold">
                          <p:stCondLst>
                            <p:cond delay="0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22" presetClass="entr" presetSubtype="4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3" dur="20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5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7" dur="20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30" bmkName="Bookmark 2"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4000" fill="hold"/>
                                            <p:tgtEl>
                                              <p:spTgt spid="30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mute="1" showWhenStopped="0">
                    <p:cTn id="7" repeatCount="indefinite" fill="remove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30"/>
                    </p:tgtEl>
                  </p:cMediaNode>
                </p:audio>
              </p:childTnLst>
            </p:cTn>
          </p:par>
        </p:tnLst>
      </p:timing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040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person sitting in a throne surrounded by skulls&#10;&#10;Description automatically generated">
            <a:extLst>
              <a:ext uri="{FF2B5EF4-FFF2-40B4-BE49-F238E27FC236}">
                <a16:creationId xmlns:a16="http://schemas.microsoft.com/office/drawing/2014/main" id="{67DD4B64-79A4-B140-009E-088FE5EA87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0708" y="27255"/>
            <a:ext cx="6858000" cy="6858000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4"/>
          <a:srcRect l="-5556" t="-51852" r="-5556" b="-51852"/>
          <a:stretch/>
        </p:blipFill>
        <p:spPr>
          <a:xfrm>
            <a:off x="-2519233" y="498364"/>
            <a:ext cx="1428393" cy="1428393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-2519233" y="498364"/>
            <a:ext cx="1428393" cy="1428393"/>
          </a:xfrm>
          <a:prstGeom prst="rect">
            <a:avLst/>
          </a:prstGeom>
          <a:noFill/>
          <a:ln w="25400">
            <a:solidFill>
              <a:srgbClr val="749FC7"/>
            </a:solidFill>
            <a:prstDash val="solid"/>
            <a:miter lim="800000"/>
          </a:ln>
        </p:spPr>
        <p:txBody>
          <a:bodyPr/>
          <a:lstStyle/>
          <a:p>
            <a:endParaRPr lang="en-GB"/>
          </a:p>
        </p:txBody>
      </p:sp>
      <p:sp>
        <p:nvSpPr>
          <p:cNvPr id="5" name="Object 4"/>
          <p:cNvSpPr/>
          <p:nvPr/>
        </p:nvSpPr>
        <p:spPr>
          <a:xfrm>
            <a:off x="-2763488" y="1987892"/>
            <a:ext cx="1916903" cy="70848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791"/>
              </a:lnSpc>
              <a:buNone/>
            </a:pPr>
            <a:r>
              <a:rPr lang="en-US" sz="2349" kern="0" spc="47">
                <a:solidFill>
                  <a:srgbClr val="E6EDF3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winget install sqlcmd</a:t>
            </a:r>
            <a:endParaRPr lang="en-US"/>
          </a:p>
        </p:txBody>
      </p:sp>
      <p:pic>
        <p:nvPicPr>
          <p:cNvPr id="6" name="Object 5" descr="preencoded.png"/>
          <p:cNvPicPr>
            <a:picLocks noChangeAspect="1"/>
          </p:cNvPicPr>
          <p:nvPr/>
        </p:nvPicPr>
        <p:blipFill>
          <a:blip r:embed="rId5"/>
          <a:srcRect l="-5556" t="-29861" r="-5556" b="-29861"/>
          <a:stretch/>
        </p:blipFill>
        <p:spPr>
          <a:xfrm>
            <a:off x="5397516" y="8184183"/>
            <a:ext cx="1428393" cy="1428393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5397516" y="8184183"/>
            <a:ext cx="1428393" cy="1428393"/>
          </a:xfrm>
          <a:prstGeom prst="rect">
            <a:avLst/>
          </a:prstGeom>
          <a:noFill/>
          <a:ln w="25400">
            <a:solidFill>
              <a:srgbClr val="749FC7"/>
            </a:solidFill>
            <a:prstDash val="solid"/>
            <a:miter lim="800000"/>
          </a:ln>
        </p:spPr>
        <p:txBody>
          <a:bodyPr/>
          <a:lstStyle/>
          <a:p>
            <a:endParaRPr lang="en-GB"/>
          </a:p>
        </p:txBody>
      </p:sp>
      <p:sp>
        <p:nvSpPr>
          <p:cNvPr id="8" name="Object 7"/>
          <p:cNvSpPr/>
          <p:nvPr/>
        </p:nvSpPr>
        <p:spPr>
          <a:xfrm>
            <a:off x="5205635" y="9673711"/>
            <a:ext cx="1812154" cy="70848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791"/>
              </a:lnSpc>
              <a:buNone/>
            </a:pPr>
            <a:r>
              <a:rPr lang="en-US" sz="2349" kern="0" spc="47">
                <a:solidFill>
                  <a:srgbClr val="E6EDF3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choco install sqlcmd</a:t>
            </a:r>
            <a:endParaRPr lang="en-US"/>
          </a:p>
        </p:txBody>
      </p:sp>
      <p:pic>
        <p:nvPicPr>
          <p:cNvPr id="9" name="Object 8" descr="preencoded.png"/>
          <p:cNvPicPr>
            <a:picLocks noChangeAspect="1"/>
          </p:cNvPicPr>
          <p:nvPr/>
        </p:nvPicPr>
        <p:blipFill>
          <a:blip r:embed="rId6"/>
          <a:srcRect l="-11772" t="-5556" r="-11772" b="-5556"/>
          <a:stretch/>
        </p:blipFill>
        <p:spPr>
          <a:xfrm>
            <a:off x="13652265" y="2000607"/>
            <a:ext cx="1428393" cy="1428393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13652265" y="2000607"/>
            <a:ext cx="1428393" cy="1428393"/>
          </a:xfrm>
          <a:prstGeom prst="rect">
            <a:avLst/>
          </a:prstGeom>
          <a:noFill/>
          <a:ln w="25400">
            <a:solidFill>
              <a:srgbClr val="749FC7"/>
            </a:solidFill>
            <a:prstDash val="solid"/>
            <a:miter lim="800000"/>
          </a:ln>
        </p:spPr>
        <p:txBody>
          <a:bodyPr/>
          <a:lstStyle/>
          <a:p>
            <a:endParaRPr lang="en-GB"/>
          </a:p>
        </p:txBody>
      </p:sp>
      <p:sp>
        <p:nvSpPr>
          <p:cNvPr id="11" name="Object 10"/>
          <p:cNvSpPr/>
          <p:nvPr/>
        </p:nvSpPr>
        <p:spPr>
          <a:xfrm>
            <a:off x="13533709" y="3490135"/>
            <a:ext cx="1665506" cy="70848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791"/>
              </a:lnSpc>
              <a:buNone/>
            </a:pPr>
            <a:r>
              <a:rPr lang="en-US" sz="2349" kern="0" spc="47">
                <a:solidFill>
                  <a:srgbClr val="FFFFF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brew install sqlcmd</a:t>
            </a:r>
            <a:endParaRPr lang="en-US"/>
          </a:p>
        </p:txBody>
      </p:sp>
      <p:pic>
        <p:nvPicPr>
          <p:cNvPr id="12" name="Object 11" descr="preencoded.png"/>
          <p:cNvPicPr>
            <a:picLocks noChangeAspect="1"/>
          </p:cNvPicPr>
          <p:nvPr/>
        </p:nvPicPr>
        <p:blipFill>
          <a:blip r:embed="rId7"/>
          <a:srcRect l="-16784" t="-5556" r="-16784" b="-5556"/>
          <a:stretch/>
        </p:blipFill>
        <p:spPr>
          <a:xfrm>
            <a:off x="5221347" y="4198618"/>
            <a:ext cx="1428393" cy="1428393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5221347" y="4198618"/>
            <a:ext cx="1428393" cy="1428393"/>
          </a:xfrm>
          <a:prstGeom prst="rect">
            <a:avLst/>
          </a:prstGeom>
          <a:noFill/>
          <a:ln w="25400">
            <a:solidFill>
              <a:srgbClr val="749FC7"/>
            </a:solidFill>
            <a:prstDash val="solid"/>
            <a:miter lim="800000"/>
          </a:ln>
        </p:spPr>
        <p:txBody>
          <a:bodyPr/>
          <a:lstStyle/>
          <a:p>
            <a:endParaRPr lang="en-GB"/>
          </a:p>
        </p:txBody>
      </p:sp>
      <p:sp>
        <p:nvSpPr>
          <p:cNvPr id="14" name="Object 13"/>
          <p:cNvSpPr/>
          <p:nvPr/>
        </p:nvSpPr>
        <p:spPr>
          <a:xfrm>
            <a:off x="5045179" y="5688146"/>
            <a:ext cx="1780730" cy="35424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791"/>
              </a:lnSpc>
              <a:buNone/>
            </a:pPr>
            <a:r>
              <a:rPr lang="en-US" sz="2349" kern="0" spc="47">
                <a:solidFill>
                  <a:srgbClr val="FFFFF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Linux</a:t>
            </a:r>
            <a:endParaRPr lang="en-US"/>
          </a:p>
        </p:txBody>
      </p:sp>
      <p:sp>
        <p:nvSpPr>
          <p:cNvPr id="15" name="Object 14"/>
          <p:cNvSpPr/>
          <p:nvPr/>
        </p:nvSpPr>
        <p:spPr>
          <a:xfrm>
            <a:off x="5045179" y="6098761"/>
            <a:ext cx="1780730" cy="45251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782"/>
              </a:lnSpc>
              <a:spcBef>
                <a:spcPts val="435"/>
              </a:spcBef>
              <a:buNone/>
            </a:pPr>
            <a:r>
              <a:rPr lang="en-US" sz="1350" kern="0" spc="27">
                <a:solidFill>
                  <a:srgbClr val="E6E6E6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apt-get install sqlcmd</a:t>
            </a:r>
            <a:br>
              <a:rPr lang="en-US" sz="1350" kern="0" spc="27">
                <a:solidFill>
                  <a:srgbClr val="E6E6E6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</a:br>
            <a:r>
              <a:rPr lang="en-US" sz="1350" kern="0" spc="27">
                <a:solidFill>
                  <a:srgbClr val="E6E6E6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yum install sqlcmd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2418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000">
        <p159:morph option="byObject"/>
      </p:transition>
    </mc:Choice>
    <mc:Fallback xmlns="">
      <p:transition spd="slow" advTm="2000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040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person sitting in a throne surrounded by skulls&#10;&#10;Description automatically generated">
            <a:extLst>
              <a:ext uri="{FF2B5EF4-FFF2-40B4-BE49-F238E27FC236}">
                <a16:creationId xmlns:a16="http://schemas.microsoft.com/office/drawing/2014/main" id="{67DD4B64-79A4-B140-009E-088FE5EA87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0708" y="27255"/>
            <a:ext cx="6858000" cy="6858000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4"/>
          <a:srcRect l="-5556" t="-51852" r="-5556" b="-51852"/>
          <a:stretch/>
        </p:blipFill>
        <p:spPr>
          <a:xfrm>
            <a:off x="-2519233" y="498364"/>
            <a:ext cx="1428393" cy="1428393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-2519233" y="498364"/>
            <a:ext cx="1428393" cy="1428393"/>
          </a:xfrm>
          <a:prstGeom prst="rect">
            <a:avLst/>
          </a:prstGeom>
          <a:noFill/>
          <a:ln w="25400">
            <a:solidFill>
              <a:srgbClr val="749FC7"/>
            </a:solidFill>
            <a:prstDash val="solid"/>
            <a:miter lim="800000"/>
          </a:ln>
        </p:spPr>
        <p:txBody>
          <a:bodyPr/>
          <a:lstStyle/>
          <a:p>
            <a:endParaRPr lang="en-GB"/>
          </a:p>
        </p:txBody>
      </p:sp>
      <p:sp>
        <p:nvSpPr>
          <p:cNvPr id="5" name="Object 4"/>
          <p:cNvSpPr/>
          <p:nvPr/>
        </p:nvSpPr>
        <p:spPr>
          <a:xfrm>
            <a:off x="-2763488" y="1987892"/>
            <a:ext cx="1916903" cy="70848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791"/>
              </a:lnSpc>
              <a:buNone/>
            </a:pPr>
            <a:r>
              <a:rPr lang="en-US" sz="2349" kern="0" spc="47">
                <a:solidFill>
                  <a:srgbClr val="E6EDF3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winget install sqlcmd</a:t>
            </a:r>
            <a:endParaRPr lang="en-US"/>
          </a:p>
        </p:txBody>
      </p:sp>
      <p:pic>
        <p:nvPicPr>
          <p:cNvPr id="6" name="Object 5" descr="preencoded.png"/>
          <p:cNvPicPr>
            <a:picLocks noChangeAspect="1"/>
          </p:cNvPicPr>
          <p:nvPr/>
        </p:nvPicPr>
        <p:blipFill>
          <a:blip r:embed="rId5"/>
          <a:srcRect l="-5556" t="-29861" r="-5556" b="-29861"/>
          <a:stretch/>
        </p:blipFill>
        <p:spPr>
          <a:xfrm>
            <a:off x="5397516" y="8184183"/>
            <a:ext cx="1428393" cy="1428393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5397516" y="8184183"/>
            <a:ext cx="1428393" cy="1428393"/>
          </a:xfrm>
          <a:prstGeom prst="rect">
            <a:avLst/>
          </a:prstGeom>
          <a:noFill/>
          <a:ln w="25400">
            <a:solidFill>
              <a:srgbClr val="749FC7"/>
            </a:solidFill>
            <a:prstDash val="solid"/>
            <a:miter lim="800000"/>
          </a:ln>
        </p:spPr>
        <p:txBody>
          <a:bodyPr/>
          <a:lstStyle/>
          <a:p>
            <a:endParaRPr lang="en-GB"/>
          </a:p>
        </p:txBody>
      </p:sp>
      <p:sp>
        <p:nvSpPr>
          <p:cNvPr id="8" name="Object 7"/>
          <p:cNvSpPr/>
          <p:nvPr/>
        </p:nvSpPr>
        <p:spPr>
          <a:xfrm>
            <a:off x="5205635" y="9673711"/>
            <a:ext cx="1812154" cy="70848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791"/>
              </a:lnSpc>
              <a:buNone/>
            </a:pPr>
            <a:r>
              <a:rPr lang="en-US" sz="2349" kern="0" spc="47">
                <a:solidFill>
                  <a:srgbClr val="E6EDF3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choco install sqlcmd</a:t>
            </a:r>
            <a:endParaRPr lang="en-US"/>
          </a:p>
        </p:txBody>
      </p:sp>
      <p:pic>
        <p:nvPicPr>
          <p:cNvPr id="9" name="Object 8" descr="preencoded.png"/>
          <p:cNvPicPr>
            <a:picLocks noChangeAspect="1"/>
          </p:cNvPicPr>
          <p:nvPr/>
        </p:nvPicPr>
        <p:blipFill>
          <a:blip r:embed="rId6"/>
          <a:srcRect l="-11772" t="-5556" r="-11772" b="-5556"/>
          <a:stretch/>
        </p:blipFill>
        <p:spPr>
          <a:xfrm>
            <a:off x="13652265" y="2000607"/>
            <a:ext cx="1428393" cy="1428393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13652265" y="2000607"/>
            <a:ext cx="1428393" cy="1428393"/>
          </a:xfrm>
          <a:prstGeom prst="rect">
            <a:avLst/>
          </a:prstGeom>
          <a:noFill/>
          <a:ln w="25400">
            <a:solidFill>
              <a:srgbClr val="749FC7"/>
            </a:solidFill>
            <a:prstDash val="solid"/>
            <a:miter lim="800000"/>
          </a:ln>
        </p:spPr>
        <p:txBody>
          <a:bodyPr/>
          <a:lstStyle/>
          <a:p>
            <a:endParaRPr lang="en-GB"/>
          </a:p>
        </p:txBody>
      </p:sp>
      <p:sp>
        <p:nvSpPr>
          <p:cNvPr id="11" name="Object 10"/>
          <p:cNvSpPr/>
          <p:nvPr/>
        </p:nvSpPr>
        <p:spPr>
          <a:xfrm>
            <a:off x="13533709" y="3490135"/>
            <a:ext cx="1665506" cy="70848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791"/>
              </a:lnSpc>
              <a:buNone/>
            </a:pPr>
            <a:r>
              <a:rPr lang="en-US" sz="2349" kern="0" spc="47">
                <a:solidFill>
                  <a:srgbClr val="FFFFF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brew install sqlcmd</a:t>
            </a:r>
            <a:endParaRPr lang="en-US"/>
          </a:p>
        </p:txBody>
      </p:sp>
      <p:pic>
        <p:nvPicPr>
          <p:cNvPr id="12" name="Object 11" descr="preencoded.png"/>
          <p:cNvPicPr>
            <a:picLocks noChangeAspect="1"/>
          </p:cNvPicPr>
          <p:nvPr/>
        </p:nvPicPr>
        <p:blipFill>
          <a:blip r:embed="rId7"/>
          <a:srcRect l="-16784" t="-5556" r="-16784" b="-5556"/>
          <a:stretch/>
        </p:blipFill>
        <p:spPr>
          <a:xfrm>
            <a:off x="5381803" y="-3264607"/>
            <a:ext cx="1428393" cy="1428393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5381803" y="-3264607"/>
            <a:ext cx="1428393" cy="1428393"/>
          </a:xfrm>
          <a:prstGeom prst="rect">
            <a:avLst/>
          </a:prstGeom>
          <a:noFill/>
          <a:ln w="25400">
            <a:solidFill>
              <a:srgbClr val="749FC7"/>
            </a:solidFill>
            <a:prstDash val="solid"/>
            <a:miter lim="800000"/>
          </a:ln>
        </p:spPr>
        <p:txBody>
          <a:bodyPr/>
          <a:lstStyle/>
          <a:p>
            <a:endParaRPr lang="en-GB"/>
          </a:p>
        </p:txBody>
      </p:sp>
      <p:sp>
        <p:nvSpPr>
          <p:cNvPr id="14" name="Object 13"/>
          <p:cNvSpPr/>
          <p:nvPr/>
        </p:nvSpPr>
        <p:spPr>
          <a:xfrm>
            <a:off x="5205635" y="-1775079"/>
            <a:ext cx="1780730" cy="35424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791"/>
              </a:lnSpc>
              <a:buNone/>
            </a:pPr>
            <a:r>
              <a:rPr lang="en-US" sz="2349" kern="0" spc="47">
                <a:solidFill>
                  <a:srgbClr val="FFFFF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Linux</a:t>
            </a:r>
            <a:endParaRPr lang="en-US"/>
          </a:p>
        </p:txBody>
      </p:sp>
      <p:sp>
        <p:nvSpPr>
          <p:cNvPr id="15" name="Object 14"/>
          <p:cNvSpPr/>
          <p:nvPr/>
        </p:nvSpPr>
        <p:spPr>
          <a:xfrm>
            <a:off x="5205635" y="-1364464"/>
            <a:ext cx="1780730" cy="45251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782"/>
              </a:lnSpc>
              <a:spcBef>
                <a:spcPts val="435"/>
              </a:spcBef>
              <a:buNone/>
            </a:pPr>
            <a:r>
              <a:rPr lang="en-US" sz="1350" kern="0" spc="27">
                <a:solidFill>
                  <a:srgbClr val="E6E6E6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apt-get install sqlcmd</a:t>
            </a:r>
            <a:br>
              <a:rPr lang="en-US" sz="1350" kern="0" spc="27">
                <a:solidFill>
                  <a:srgbClr val="E6E6E6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</a:br>
            <a:r>
              <a:rPr lang="en-US" sz="1350" kern="0" spc="27">
                <a:solidFill>
                  <a:srgbClr val="E6E6E6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yum install sqlcmd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280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000">
        <p159:morph option="byObject"/>
      </p:transition>
    </mc:Choice>
    <mc:Fallback xmlns="">
      <p:transition spd="slow" advTm="2000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95226" cy="5913546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476131" y="2391144"/>
            <a:ext cx="2147351" cy="50276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3960"/>
              </a:lnSpc>
              <a:buNone/>
            </a:pPr>
            <a:r>
              <a:rPr lang="en-US" sz="3750" b="1" dirty="0">
                <a:solidFill>
                  <a:srgbClr val="FFFFF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3 steps</a:t>
            </a:r>
            <a:endParaRPr lang="en-US" dirty="0"/>
          </a:p>
        </p:txBody>
      </p:sp>
      <p:sp>
        <p:nvSpPr>
          <p:cNvPr id="4" name="Object 3"/>
          <p:cNvSpPr/>
          <p:nvPr/>
        </p:nvSpPr>
        <p:spPr>
          <a:xfrm>
            <a:off x="476131" y="2990995"/>
            <a:ext cx="2147351" cy="50276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3960"/>
              </a:lnSpc>
              <a:spcBef>
                <a:spcPts val="750"/>
              </a:spcBef>
              <a:buNone/>
            </a:pPr>
            <a:r>
              <a:rPr lang="en-US" sz="3750" b="1" dirty="0">
                <a:solidFill>
                  <a:srgbClr val="FFFFF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to coding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3896338" y="1666458"/>
            <a:ext cx="1428393" cy="1428393"/>
          </a:xfrm>
          <a:prstGeom prst="rect">
            <a:avLst/>
          </a:prstGeom>
          <a:noFill/>
          <a:ln w="50800">
            <a:solidFill>
              <a:srgbClr val="4F81BD"/>
            </a:solidFill>
            <a:prstDash val="solid"/>
            <a:miter lim="800000"/>
          </a:ln>
        </p:spPr>
        <p:txBody>
          <a:bodyPr/>
          <a:lstStyle/>
          <a:p>
            <a:endParaRPr lang="en-GB"/>
          </a:p>
        </p:txBody>
      </p:sp>
      <p:pic>
        <p:nvPicPr>
          <p:cNvPr id="6" name="Object 5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258991" y="2121200"/>
            <a:ext cx="714196" cy="514221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3358786" y="3158013"/>
            <a:ext cx="2503496" cy="38611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3041"/>
              </a:lnSpc>
              <a:buNone/>
            </a:pPr>
            <a:r>
              <a:rPr lang="en-US" sz="2880" b="1" dirty="0">
                <a:solidFill>
                  <a:srgbClr val="4F81BD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Install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3358786" y="3575892"/>
            <a:ext cx="2503496" cy="74023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915"/>
              </a:lnSpc>
              <a:spcBef>
                <a:spcPts val="245"/>
              </a:spcBef>
              <a:buNone/>
            </a:pPr>
            <a:r>
              <a:rPr lang="en-US" sz="2325" dirty="0">
                <a:solidFill>
                  <a:srgbClr val="FFFFF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PACKAGE MANGER</a:t>
            </a:r>
            <a:br>
              <a:rPr lang="en-US" sz="2325" dirty="0">
                <a:solidFill>
                  <a:srgbClr val="FFFFF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</a:br>
            <a:r>
              <a:rPr lang="en-US" sz="2325" dirty="0">
                <a:solidFill>
                  <a:srgbClr val="FFFFF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install sqlcmd</a:t>
            </a:r>
            <a:endParaRPr lang="en-US" dirty="0"/>
          </a:p>
        </p:txBody>
      </p:sp>
      <p:sp>
        <p:nvSpPr>
          <p:cNvPr id="9" name="Object 8"/>
          <p:cNvSpPr/>
          <p:nvPr/>
        </p:nvSpPr>
        <p:spPr>
          <a:xfrm>
            <a:off x="6832479" y="1666458"/>
            <a:ext cx="1428393" cy="1428393"/>
          </a:xfrm>
          <a:prstGeom prst="rect">
            <a:avLst/>
          </a:prstGeom>
          <a:noFill/>
          <a:ln w="50800">
            <a:solidFill>
              <a:srgbClr val="F79646"/>
            </a:solidFill>
            <a:prstDash val="solid"/>
            <a:miter lim="800000"/>
          </a:ln>
        </p:spPr>
        <p:txBody>
          <a:bodyPr/>
          <a:lstStyle/>
          <a:p>
            <a:endParaRPr lang="en-GB"/>
          </a:p>
        </p:txBody>
      </p:sp>
      <p:pic>
        <p:nvPicPr>
          <p:cNvPr id="10" name="Object 9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169976" y="2154681"/>
            <a:ext cx="761810" cy="466608"/>
          </a:xfrm>
          <a:prstGeom prst="rect">
            <a:avLst/>
          </a:prstGeom>
        </p:spPr>
      </p:pic>
      <p:sp>
        <p:nvSpPr>
          <p:cNvPr id="11" name="Object 10"/>
          <p:cNvSpPr/>
          <p:nvPr/>
        </p:nvSpPr>
        <p:spPr>
          <a:xfrm>
            <a:off x="6593461" y="3158013"/>
            <a:ext cx="1906428" cy="38611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3041"/>
              </a:lnSpc>
              <a:buNone/>
            </a:pPr>
            <a:r>
              <a:rPr lang="en-US" sz="2880" b="1" dirty="0">
                <a:solidFill>
                  <a:srgbClr val="F79646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Create</a:t>
            </a:r>
            <a:endParaRPr lang="en-US" dirty="0"/>
          </a:p>
        </p:txBody>
      </p:sp>
      <p:sp>
        <p:nvSpPr>
          <p:cNvPr id="12" name="Object 11"/>
          <p:cNvSpPr/>
          <p:nvPr/>
        </p:nvSpPr>
        <p:spPr>
          <a:xfrm>
            <a:off x="6593461" y="3575892"/>
            <a:ext cx="1906428" cy="74023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915"/>
              </a:lnSpc>
              <a:spcBef>
                <a:spcPts val="245"/>
              </a:spcBef>
              <a:buNone/>
            </a:pPr>
            <a:r>
              <a:rPr lang="en-US" sz="2325" dirty="0">
                <a:solidFill>
                  <a:srgbClr val="FFFFF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sqlcmd create mssql</a:t>
            </a:r>
            <a:endParaRPr lang="en-US" dirty="0"/>
          </a:p>
        </p:txBody>
      </p:sp>
      <p:sp>
        <p:nvSpPr>
          <p:cNvPr id="13" name="Object 12"/>
          <p:cNvSpPr/>
          <p:nvPr/>
        </p:nvSpPr>
        <p:spPr>
          <a:xfrm>
            <a:off x="9768620" y="1666458"/>
            <a:ext cx="1428393" cy="1428393"/>
          </a:xfrm>
          <a:prstGeom prst="rect">
            <a:avLst/>
          </a:prstGeom>
          <a:noFill/>
          <a:ln w="50800">
            <a:solidFill>
              <a:srgbClr val="9BBB59"/>
            </a:solidFill>
            <a:prstDash val="solid"/>
            <a:miter lim="800000"/>
          </a:ln>
        </p:spPr>
        <p:txBody>
          <a:bodyPr/>
          <a:lstStyle/>
          <a:p>
            <a:endParaRPr lang="en-GB"/>
          </a:p>
        </p:txBody>
      </p:sp>
      <p:pic>
        <p:nvPicPr>
          <p:cNvPr id="14" name="Object 1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173099" y="2096088"/>
            <a:ext cx="618970" cy="580880"/>
          </a:xfrm>
          <a:prstGeom prst="rect">
            <a:avLst/>
          </a:prstGeom>
        </p:spPr>
      </p:pic>
      <p:sp>
        <p:nvSpPr>
          <p:cNvPr id="15" name="Object 14"/>
          <p:cNvSpPr/>
          <p:nvPr/>
        </p:nvSpPr>
        <p:spPr>
          <a:xfrm>
            <a:off x="9330579" y="3158013"/>
            <a:ext cx="2304474" cy="38611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3041"/>
              </a:lnSpc>
              <a:buNone/>
            </a:pPr>
            <a:r>
              <a:rPr lang="en-US" sz="2880" b="1" dirty="0">
                <a:solidFill>
                  <a:srgbClr val="9BBB5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Code</a:t>
            </a:r>
            <a:endParaRPr lang="en-US" dirty="0"/>
          </a:p>
        </p:txBody>
      </p:sp>
      <p:sp>
        <p:nvSpPr>
          <p:cNvPr id="16" name="Object 15"/>
          <p:cNvSpPr/>
          <p:nvPr/>
        </p:nvSpPr>
        <p:spPr>
          <a:xfrm>
            <a:off x="9330579" y="3575892"/>
            <a:ext cx="2304474" cy="37011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915"/>
              </a:lnSpc>
              <a:spcBef>
                <a:spcPts val="245"/>
              </a:spcBef>
              <a:buNone/>
            </a:pPr>
            <a:r>
              <a:rPr lang="en-US" sz="2325" dirty="0">
                <a:solidFill>
                  <a:srgbClr val="FFFFF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sqlcmd open ads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0" y="5904024"/>
            <a:ext cx="12188952" cy="952262"/>
          </a:xfrm>
          <a:prstGeom prst="rect">
            <a:avLst/>
          </a:prstGeom>
          <a:solidFill>
            <a:srgbClr val="535353"/>
          </a:solidFill>
        </p:spPr>
        <p:txBody>
          <a:bodyPr/>
          <a:lstStyle/>
          <a:p>
            <a:endParaRPr lang="en-GB"/>
          </a:p>
        </p:txBody>
      </p:sp>
      <p:sp>
        <p:nvSpPr>
          <p:cNvPr id="18" name="Object 17"/>
          <p:cNvSpPr/>
          <p:nvPr/>
        </p:nvSpPr>
        <p:spPr>
          <a:xfrm>
            <a:off x="-95226" y="6222659"/>
            <a:ext cx="12379404" cy="30167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376"/>
              </a:lnSpc>
              <a:buNone/>
            </a:pPr>
            <a:r>
              <a:rPr lang="en-US" sz="2250" b="1" dirty="0">
                <a:solidFill>
                  <a:srgbClr val="FFFFF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JUST 3 steps and you can be developing with your own SQL instance.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79073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kull on a red container&#10;&#10;Description automatically generated">
            <a:extLst>
              <a:ext uri="{FF2B5EF4-FFF2-40B4-BE49-F238E27FC236}">
                <a16:creationId xmlns:a16="http://schemas.microsoft.com/office/drawing/2014/main" id="{089566E8-1B97-1F5B-39C2-D56C292A72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560"/>
            <a:ext cx="12192000" cy="6832879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oup of people sitting in a crowd&#10;&#10;Description automatically generated">
            <a:extLst>
              <a:ext uri="{FF2B5EF4-FFF2-40B4-BE49-F238E27FC236}">
                <a16:creationId xmlns:a16="http://schemas.microsoft.com/office/drawing/2014/main" id="{DD4FDDAE-B721-5EDC-B503-1C7818A9F2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560"/>
            <a:ext cx="12192000" cy="683287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3303663-6BC0-D3E0-4679-27BC401D3ADD}"/>
              </a:ext>
            </a:extLst>
          </p:cNvPr>
          <p:cNvSpPr txBox="1"/>
          <p:nvPr/>
        </p:nvSpPr>
        <p:spPr>
          <a:xfrm>
            <a:off x="4307080" y="4589092"/>
            <a:ext cx="5238572" cy="1200329"/>
          </a:xfrm>
          <a:prstGeom prst="rect">
            <a:avLst/>
          </a:prstGeom>
          <a:solidFill>
            <a:schemeClr val="tx1">
              <a:lumMod val="85000"/>
              <a:lumOff val="15000"/>
              <a:alpha val="4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7200">
                <a:solidFill>
                  <a:srgbClr val="FF0000"/>
                </a:solidFill>
                <a:latin typeface="Algerian" panose="04020705040A02060702" pitchFamily="82" charset="0"/>
              </a:rPr>
              <a:t>SHOW TIME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>
            <a:extLst>
              <a:ext uri="{FF2B5EF4-FFF2-40B4-BE49-F238E27FC236}">
                <a16:creationId xmlns:a16="http://schemas.microsoft.com/office/drawing/2014/main" id="{9F092E64-5D12-C550-D047-D39A3E07D5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700"/>
            <a:ext cx="12192000" cy="683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>
            <a:extLst>
              <a:ext uri="{FF2B5EF4-FFF2-40B4-BE49-F238E27FC236}">
                <a16:creationId xmlns:a16="http://schemas.microsoft.com/office/drawing/2014/main" id="{9F092E64-5D12-C550-D047-D39A3E07D5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700"/>
            <a:ext cx="12192000" cy="683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15887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 descr="A person in a robe holding a book&#10;&#10;Description automatically generated">
            <a:extLst>
              <a:ext uri="{FF2B5EF4-FFF2-40B4-BE49-F238E27FC236}">
                <a16:creationId xmlns:a16="http://schemas.microsoft.com/office/drawing/2014/main" id="{B7DFF54A-B56F-C032-9EEE-D37D3783ED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1430" y="0"/>
            <a:ext cx="7309139" cy="7302008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15352084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 descr="A person in a robe holding a book&#10;&#10;Description automatically generated">
            <a:extLst>
              <a:ext uri="{FF2B5EF4-FFF2-40B4-BE49-F238E27FC236}">
                <a16:creationId xmlns:a16="http://schemas.microsoft.com/office/drawing/2014/main" id="{B7DFF54A-B56F-C032-9EEE-D37D3783ED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00100" y="-3238368"/>
            <a:ext cx="13540740" cy="13527530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14090543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4444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6357354" y="476131"/>
            <a:ext cx="5364990" cy="5913546"/>
          </a:xfrm>
          <a:prstGeom prst="rect">
            <a:avLst/>
          </a:prstGeom>
          <a:solidFill>
            <a:srgbClr val="749FC7"/>
          </a:solidFill>
        </p:spPr>
        <p:txBody>
          <a:bodyPr/>
          <a:lstStyle/>
          <a:p>
            <a:endParaRPr lang="en-GB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4" name="Object 3"/>
          <p:cNvSpPr/>
          <p:nvPr/>
        </p:nvSpPr>
        <p:spPr>
          <a:xfrm>
            <a:off x="271624" y="335466"/>
            <a:ext cx="4932835" cy="384029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buNone/>
            </a:pPr>
            <a:r>
              <a:rPr lang="en-US" sz="6600" kern="0" spc="47">
                <a:solidFill>
                  <a:schemeClr val="bg1"/>
                </a:solidFill>
                <a:latin typeface="Algerian" panose="04020705040A02060702" pitchFamily="82" charset="0"/>
                <a:ea typeface="Bebas Neue" pitchFamily="34" charset="-122"/>
                <a:cs typeface="Bebas Neue" pitchFamily="34" charset="-120"/>
              </a:rPr>
              <a:t>WHAT</a:t>
            </a:r>
            <a:br>
              <a:rPr lang="en-US" sz="6600" kern="0" spc="47">
                <a:solidFill>
                  <a:schemeClr val="bg1"/>
                </a:solidFill>
                <a:latin typeface="Algerian" panose="04020705040A02060702" pitchFamily="82" charset="0"/>
                <a:ea typeface="Bebas Neue" pitchFamily="34" charset="-122"/>
                <a:cs typeface="Bebas Neue" pitchFamily="34" charset="-120"/>
              </a:rPr>
            </a:br>
            <a:r>
              <a:rPr lang="en-US" sz="6600" kern="0" spc="47">
                <a:solidFill>
                  <a:schemeClr val="bg1"/>
                </a:solidFill>
                <a:latin typeface="Algerian" panose="04020705040A02060702" pitchFamily="82" charset="0"/>
                <a:ea typeface="Bebas Neue" pitchFamily="34" charset="-122"/>
                <a:cs typeface="Bebas Neue" pitchFamily="34" charset="-120"/>
              </a:rPr>
              <a:t>CAME </a:t>
            </a:r>
            <a:r>
              <a:rPr lang="en-US" sz="6600" kern="0" spc="47" err="1">
                <a:solidFill>
                  <a:schemeClr val="bg1"/>
                </a:solidFill>
                <a:latin typeface="Algerian" panose="04020705040A02060702" pitchFamily="82" charset="0"/>
                <a:ea typeface="Bebas Neue" pitchFamily="34" charset="-122"/>
                <a:cs typeface="Bebas Neue" pitchFamily="34" charset="-120"/>
              </a:rPr>
              <a:t>BEFORe</a:t>
            </a:r>
            <a:endParaRPr lang="en-US" sz="6600" kern="0" spc="47">
              <a:solidFill>
                <a:schemeClr val="bg1"/>
              </a:solidFill>
              <a:latin typeface="Algerian" panose="04020705040A02060702" pitchFamily="82" charset="0"/>
              <a:ea typeface="Bebas Neue" pitchFamily="34" charset="-122"/>
              <a:cs typeface="Bebas Neue" pitchFamily="34" charset="-120"/>
            </a:endParaRPr>
          </a:p>
          <a:p>
            <a:pPr algn="ctr">
              <a:buNone/>
            </a:pPr>
            <a:r>
              <a:rPr lang="en-US" sz="6600" kern="0" spc="47" err="1">
                <a:solidFill>
                  <a:schemeClr val="bg1"/>
                </a:solidFill>
                <a:latin typeface="Algerian" panose="04020705040A02060702" pitchFamily="82" charset="0"/>
                <a:ea typeface="Bebas Neue" pitchFamily="34" charset="-122"/>
                <a:cs typeface="Bebas Neue" pitchFamily="34" charset="-120"/>
              </a:rPr>
              <a:t>SQLcmd</a:t>
            </a:r>
            <a:r>
              <a:rPr lang="en-US" sz="6600" kern="0" spc="47">
                <a:solidFill>
                  <a:schemeClr val="bg1"/>
                </a:solidFill>
                <a:latin typeface="Algerian" panose="04020705040A02060702" pitchFamily="82" charset="0"/>
                <a:ea typeface="Bebas Neue" pitchFamily="34" charset="-122"/>
                <a:cs typeface="Bebas Neue" pitchFamily="34" charset="-120"/>
              </a:rPr>
              <a:t> </a:t>
            </a:r>
          </a:p>
          <a:p>
            <a:pPr algn="ctr">
              <a:buNone/>
            </a:pPr>
            <a:r>
              <a:rPr lang="en-US" sz="6600" kern="0" spc="47">
                <a:solidFill>
                  <a:schemeClr val="bg1"/>
                </a:solidFill>
                <a:latin typeface="Algerian" panose="04020705040A02060702" pitchFamily="82" charset="0"/>
                <a:ea typeface="Bebas Neue" pitchFamily="34" charset="-122"/>
                <a:cs typeface="Bebas Neue" pitchFamily="34" charset="-120"/>
              </a:rPr>
              <a:t>?</a:t>
            </a:r>
            <a:endParaRPr lang="en-US" sz="320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pic>
        <p:nvPicPr>
          <p:cNvPr id="7" name="Picture 6" descr="Two men sitting in chairs playing guitars&#10;&#10;Description automatically generated">
            <a:extLst>
              <a:ext uri="{FF2B5EF4-FFF2-40B4-BE49-F238E27FC236}">
                <a16:creationId xmlns:a16="http://schemas.microsoft.com/office/drawing/2014/main" id="{29DAC847-CC83-CA76-F116-A1A8CF81E3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sp>
        <p:nvSpPr>
          <p:cNvPr id="5" name="Object 4"/>
          <p:cNvSpPr/>
          <p:nvPr/>
        </p:nvSpPr>
        <p:spPr>
          <a:xfrm>
            <a:off x="1943100" y="6476815"/>
            <a:ext cx="7574279" cy="4571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138"/>
              </a:lnSpc>
              <a:spcBef>
                <a:spcPts val="1091"/>
              </a:spcBef>
              <a:buNone/>
            </a:pPr>
            <a:r>
              <a:rPr lang="en-US" sz="4400" kern="0" spc="32" dirty="0">
                <a:solidFill>
                  <a:schemeClr val="bg1"/>
                </a:solidFill>
                <a:latin typeface="Algerian" panose="04020705040A02060702" pitchFamily="82" charset="0"/>
                <a:ea typeface="Source Sans Pro" pitchFamily="34" charset="-122"/>
                <a:cs typeface="Source Sans Pro" pitchFamily="34" charset="-120"/>
              </a:rPr>
              <a:t>It's a long time ago NOW</a:t>
            </a:r>
            <a:endParaRPr lang="en-US" sz="4800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444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425566"/>
            <a:ext cx="12188952" cy="54155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4266"/>
              </a:lnSpc>
              <a:buNone/>
            </a:pPr>
            <a:r>
              <a:rPr lang="en-US" sz="4688" b="1" kern="0" spc="47">
                <a:solidFill>
                  <a:srgbClr val="749FC7"/>
                </a:solidFill>
                <a:latin typeface="Algerian" panose="04020705040A02060702" pitchFamily="82" charset="0"/>
                <a:ea typeface="Bebas Neue" pitchFamily="34" charset="-122"/>
                <a:cs typeface="Bebas Neue" pitchFamily="34" charset="-120"/>
              </a:rPr>
              <a:t> Osql &amp; Isql:</a:t>
            </a:r>
            <a:r>
              <a:rPr lang="en-US" sz="4688" b="1" kern="0" spc="47">
                <a:solidFill>
                  <a:srgbClr val="FFFFFF"/>
                </a:solidFill>
                <a:latin typeface="Algerian" panose="04020705040A02060702" pitchFamily="82" charset="0"/>
                <a:ea typeface="Bebas Neue" pitchFamily="34" charset="-122"/>
                <a:cs typeface="Bebas Neue" pitchFamily="34" charset="-120"/>
              </a:rPr>
              <a:t> Old Connectivity Tools</a:t>
            </a:r>
            <a:endParaRPr lang="en-US">
              <a:latin typeface="Algerian" panose="04020705040A02060702" pitchFamily="82" charset="0"/>
            </a:endParaRPr>
          </a:p>
        </p:txBody>
      </p:sp>
      <p:sp>
        <p:nvSpPr>
          <p:cNvPr id="3" name="Object 2"/>
          <p:cNvSpPr/>
          <p:nvPr/>
        </p:nvSpPr>
        <p:spPr>
          <a:xfrm>
            <a:off x="1358775" y="1479066"/>
            <a:ext cx="1428393" cy="1428393"/>
          </a:xfrm>
          <a:prstGeom prst="rect">
            <a:avLst/>
          </a:prstGeom>
          <a:solidFill>
            <a:srgbClr val="749FC7"/>
          </a:solidFill>
        </p:spPr>
        <p:txBody>
          <a:bodyPr/>
          <a:lstStyle/>
          <a:p>
            <a:endParaRPr lang="en-GB">
              <a:latin typeface="Algerian" panose="04020705040A02060702" pitchFamily="82" charset="0"/>
            </a:endParaRPr>
          </a:p>
        </p:txBody>
      </p:sp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71670" y="1891915"/>
            <a:ext cx="609448" cy="609448"/>
          </a:xfrm>
          <a:prstGeom prst="rect">
            <a:avLst/>
          </a:prstGeom>
        </p:spPr>
      </p:pic>
      <p:sp>
        <p:nvSpPr>
          <p:cNvPr id="5" name="Object 4"/>
          <p:cNvSpPr/>
          <p:nvPr/>
        </p:nvSpPr>
        <p:spPr>
          <a:xfrm>
            <a:off x="419947" y="3430956"/>
            <a:ext cx="3540510" cy="24435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925"/>
              </a:lnSpc>
              <a:buNone/>
            </a:pPr>
            <a:r>
              <a:rPr lang="en-US" sz="3600" kern="0" spc="32" err="1">
                <a:solidFill>
                  <a:srgbClr val="FFFFFF"/>
                </a:solidFill>
                <a:latin typeface="Algerian" panose="04020705040A02060702" pitchFamily="82" charset="0"/>
                <a:ea typeface="Source Sans Pro" pitchFamily="34" charset="-122"/>
                <a:cs typeface="Source Sans Pro" pitchFamily="34" charset="-120"/>
              </a:rPr>
              <a:t>Osql</a:t>
            </a:r>
            <a:r>
              <a:rPr lang="en-US" sz="3600" kern="0" spc="32">
                <a:solidFill>
                  <a:srgbClr val="FFFFFF"/>
                </a:solidFill>
                <a:latin typeface="Algerian" panose="04020705040A02060702" pitchFamily="82" charset="0"/>
                <a:ea typeface="Source Sans Pro" pitchFamily="34" charset="-122"/>
                <a:cs typeface="Source Sans Pro" pitchFamily="34" charset="-120"/>
              </a:rPr>
              <a:t> &amp; </a:t>
            </a:r>
            <a:r>
              <a:rPr lang="en-US" sz="3600" kern="0" spc="32" err="1">
                <a:solidFill>
                  <a:srgbClr val="FFFFFF"/>
                </a:solidFill>
                <a:latin typeface="Algerian" panose="04020705040A02060702" pitchFamily="82" charset="0"/>
                <a:ea typeface="Source Sans Pro" pitchFamily="34" charset="-122"/>
                <a:cs typeface="Source Sans Pro" pitchFamily="34" charset="-120"/>
              </a:rPr>
              <a:t>Isql</a:t>
            </a:r>
            <a:r>
              <a:rPr lang="en-US" sz="3600" kern="0" spc="32">
                <a:solidFill>
                  <a:srgbClr val="FFFFFF"/>
                </a:solidFill>
                <a:latin typeface="Algerian" panose="04020705040A02060702" pitchFamily="82" charset="0"/>
                <a:ea typeface="Source Sans Pro" pitchFamily="34" charset="-122"/>
                <a:cs typeface="Source Sans Pro" pitchFamily="34" charset="-120"/>
              </a:rPr>
              <a:t>:</a:t>
            </a:r>
            <a:endParaRPr lang="en-US" sz="4000">
              <a:latin typeface="Algerian" panose="04020705040A02060702" pitchFamily="82" charset="0"/>
            </a:endParaRPr>
          </a:p>
        </p:txBody>
      </p:sp>
      <p:sp>
        <p:nvSpPr>
          <p:cNvPr id="6" name="Object 5"/>
          <p:cNvSpPr/>
          <p:nvPr/>
        </p:nvSpPr>
        <p:spPr>
          <a:xfrm>
            <a:off x="419947" y="4207712"/>
            <a:ext cx="3540510" cy="125582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782"/>
              </a:lnSpc>
              <a:spcBef>
                <a:spcPts val="617"/>
              </a:spcBef>
              <a:buNone/>
            </a:pPr>
            <a:r>
              <a:rPr lang="en-US" sz="2400" kern="0" spc="27" dirty="0">
                <a:solidFill>
                  <a:schemeClr val="bg1"/>
                </a:solidFill>
                <a:latin typeface="Algerian" panose="04020705040A02060702" pitchFamily="82" charset="0"/>
                <a:ea typeface="Source Sans Pro" pitchFamily="34" charset="-122"/>
                <a:cs typeface="Source Sans Pro" pitchFamily="34" charset="-120"/>
              </a:rPr>
              <a:t>Old command-line tools used to connect to SQL Server databases.</a:t>
            </a:r>
            <a:endParaRPr lang="en-US" sz="3600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7" name="Object 6"/>
          <p:cNvSpPr/>
          <p:nvPr/>
        </p:nvSpPr>
        <p:spPr>
          <a:xfrm>
            <a:off x="5380280" y="1483245"/>
            <a:ext cx="1428393" cy="1428393"/>
          </a:xfrm>
          <a:prstGeom prst="rect">
            <a:avLst/>
          </a:prstGeom>
          <a:solidFill>
            <a:srgbClr val="749FC7"/>
          </a:solidFill>
        </p:spPr>
        <p:txBody>
          <a:bodyPr/>
          <a:lstStyle/>
          <a:p>
            <a:endParaRPr lang="en-GB">
              <a:latin typeface="Algerian" panose="04020705040A02060702" pitchFamily="82" charset="0"/>
            </a:endParaRPr>
          </a:p>
        </p:txBody>
      </p:sp>
      <p:pic>
        <p:nvPicPr>
          <p:cNvPr id="8" name="Object 7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68066" y="1854245"/>
            <a:ext cx="657061" cy="685629"/>
          </a:xfrm>
          <a:prstGeom prst="rect">
            <a:avLst/>
          </a:prstGeom>
        </p:spPr>
      </p:pic>
      <p:sp>
        <p:nvSpPr>
          <p:cNvPr id="9" name="Object 8"/>
          <p:cNvSpPr/>
          <p:nvPr/>
        </p:nvSpPr>
        <p:spPr>
          <a:xfrm>
            <a:off x="4240422" y="3416122"/>
            <a:ext cx="3708108" cy="24435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925"/>
              </a:lnSpc>
              <a:buNone/>
            </a:pPr>
            <a:r>
              <a:rPr lang="en-US" sz="3600" kern="0" spc="32">
                <a:solidFill>
                  <a:srgbClr val="FFFFFF"/>
                </a:solidFill>
                <a:latin typeface="Algerian" panose="04020705040A02060702" pitchFamily="82" charset="0"/>
                <a:ea typeface="Source Sans Pro" pitchFamily="34" charset="-122"/>
                <a:cs typeface="Source Sans Pro" pitchFamily="34" charset="-120"/>
              </a:rPr>
              <a:t>Functionality:</a:t>
            </a:r>
            <a:endParaRPr lang="en-US" sz="4000">
              <a:latin typeface="Algerian" panose="04020705040A02060702" pitchFamily="82" charset="0"/>
            </a:endParaRPr>
          </a:p>
        </p:txBody>
      </p:sp>
      <p:sp>
        <p:nvSpPr>
          <p:cNvPr id="10" name="Object 9"/>
          <p:cNvSpPr/>
          <p:nvPr/>
        </p:nvSpPr>
        <p:spPr>
          <a:xfrm>
            <a:off x="4240422" y="4207712"/>
            <a:ext cx="3708108" cy="45251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782"/>
              </a:lnSpc>
              <a:spcBef>
                <a:spcPts val="617"/>
              </a:spcBef>
              <a:buNone/>
            </a:pPr>
            <a:r>
              <a:rPr lang="en-US" sz="2400" kern="0" spc="27" dirty="0">
                <a:solidFill>
                  <a:schemeClr val="bg1"/>
                </a:solidFill>
                <a:latin typeface="Algerian" panose="04020705040A02060702" pitchFamily="82" charset="0"/>
                <a:ea typeface="Source Sans Pro" pitchFamily="34" charset="-122"/>
                <a:cs typeface="Source Sans Pro" pitchFamily="34" charset="-120"/>
              </a:rPr>
              <a:t>Provided basic functionality for querying and managing databases.</a:t>
            </a:r>
            <a:endParaRPr lang="en-US" sz="3600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11" name="Object 10"/>
          <p:cNvSpPr/>
          <p:nvPr/>
        </p:nvSpPr>
        <p:spPr>
          <a:xfrm>
            <a:off x="9229845" y="1479066"/>
            <a:ext cx="1428393" cy="1428393"/>
          </a:xfrm>
          <a:prstGeom prst="rect">
            <a:avLst/>
          </a:prstGeom>
          <a:solidFill>
            <a:srgbClr val="749FC7"/>
          </a:solidFill>
        </p:spPr>
        <p:txBody>
          <a:bodyPr/>
          <a:lstStyle/>
          <a:p>
            <a:endParaRPr lang="en-GB">
              <a:latin typeface="Algerian" panose="04020705040A02060702" pitchFamily="82" charset="0"/>
            </a:endParaRPr>
          </a:p>
        </p:txBody>
      </p:sp>
      <p:pic>
        <p:nvPicPr>
          <p:cNvPr id="12" name="Object 11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676218" y="1925384"/>
            <a:ext cx="552312" cy="552312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8322769" y="3422875"/>
            <a:ext cx="3351962" cy="24435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925"/>
              </a:lnSpc>
              <a:buNone/>
            </a:pPr>
            <a:r>
              <a:rPr lang="en-US" sz="3600" kern="0" spc="32">
                <a:solidFill>
                  <a:srgbClr val="FFFFFF"/>
                </a:solidFill>
                <a:latin typeface="Algerian" panose="04020705040A02060702" pitchFamily="82" charset="0"/>
                <a:ea typeface="Source Sans Pro" pitchFamily="34" charset="-122"/>
                <a:cs typeface="Source Sans Pro" pitchFamily="34" charset="-120"/>
              </a:rPr>
              <a:t>Limitations:</a:t>
            </a:r>
            <a:endParaRPr lang="en-US" sz="4000">
              <a:latin typeface="Algerian" panose="04020705040A02060702" pitchFamily="82" charset="0"/>
            </a:endParaRPr>
          </a:p>
        </p:txBody>
      </p:sp>
      <p:sp>
        <p:nvSpPr>
          <p:cNvPr id="14" name="Object 13"/>
          <p:cNvSpPr/>
          <p:nvPr/>
        </p:nvSpPr>
        <p:spPr>
          <a:xfrm>
            <a:off x="8322769" y="4207712"/>
            <a:ext cx="3351962" cy="45251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782"/>
              </a:lnSpc>
              <a:spcBef>
                <a:spcPts val="617"/>
              </a:spcBef>
              <a:buNone/>
            </a:pPr>
            <a:r>
              <a:rPr lang="en-US" sz="2400" kern="0" spc="27" dirty="0">
                <a:solidFill>
                  <a:schemeClr val="bg1"/>
                </a:solidFill>
                <a:latin typeface="Algerian" panose="04020705040A02060702" pitchFamily="82" charset="0"/>
                <a:ea typeface="Source Sans Pro" pitchFamily="34" charset="-122"/>
                <a:cs typeface="Source Sans Pro" pitchFamily="34" charset="-120"/>
              </a:rPr>
              <a:t>Lacked features such as parameters, DAC</a:t>
            </a:r>
            <a:br>
              <a:rPr lang="en-US" sz="2400" kern="0" spc="27" dirty="0">
                <a:solidFill>
                  <a:schemeClr val="bg1"/>
                </a:solidFill>
                <a:latin typeface="Algerian" panose="04020705040A02060702" pitchFamily="82" charset="0"/>
                <a:ea typeface="Source Sans Pro" pitchFamily="34" charset="-122"/>
                <a:cs typeface="Source Sans Pro" pitchFamily="34" charset="-120"/>
              </a:rPr>
            </a:br>
            <a:r>
              <a:rPr lang="en-US" sz="2400" kern="0" spc="27" dirty="0">
                <a:solidFill>
                  <a:schemeClr val="bg1"/>
                </a:solidFill>
                <a:latin typeface="Algerian" panose="04020705040A02060702" pitchFamily="82" charset="0"/>
                <a:ea typeface="Source Sans Pro" pitchFamily="34" charset="-122"/>
                <a:cs typeface="Source Sans Pro" pitchFamily="34" charset="-120"/>
              </a:rPr>
              <a:t>Performance</a:t>
            </a:r>
            <a:endParaRPr lang="en-US" sz="3600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15" name="Object 14"/>
          <p:cNvSpPr/>
          <p:nvPr/>
        </p:nvSpPr>
        <p:spPr>
          <a:xfrm>
            <a:off x="0" y="5913546"/>
            <a:ext cx="12188952" cy="942739"/>
          </a:xfrm>
          <a:prstGeom prst="rect">
            <a:avLst/>
          </a:prstGeom>
          <a:solidFill>
            <a:schemeClr val="tx1"/>
          </a:solidFill>
        </p:spPr>
        <p:txBody>
          <a:bodyPr/>
          <a:lstStyle/>
          <a:p>
            <a:endParaRPr lang="en-GB">
              <a:latin typeface="Algerian" panose="04020705040A02060702" pitchFamily="82" charset="0"/>
            </a:endParaRPr>
          </a:p>
        </p:txBody>
      </p:sp>
      <p:sp>
        <p:nvSpPr>
          <p:cNvPr id="16" name="Object 15"/>
          <p:cNvSpPr/>
          <p:nvPr/>
        </p:nvSpPr>
        <p:spPr>
          <a:xfrm>
            <a:off x="-95226" y="6224079"/>
            <a:ext cx="12379404" cy="30539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406"/>
              </a:lnSpc>
              <a:buNone/>
            </a:pPr>
            <a:r>
              <a:rPr lang="en-US" sz="2025" kern="0" spc="41" dirty="0" err="1">
                <a:solidFill>
                  <a:schemeClr val="bg1"/>
                </a:solidFill>
                <a:latin typeface="Algerian" panose="04020705040A02060702" pitchFamily="82" charset="0"/>
                <a:ea typeface="Source Sans Pro" pitchFamily="34" charset="-122"/>
                <a:cs typeface="Source Sans Pro" pitchFamily="34" charset="-120"/>
              </a:rPr>
              <a:t>Osql</a:t>
            </a:r>
            <a:r>
              <a:rPr lang="en-US" sz="2025" kern="0" spc="41" dirty="0">
                <a:solidFill>
                  <a:schemeClr val="bg1"/>
                </a:solidFill>
                <a:latin typeface="Algerian" panose="04020705040A02060702" pitchFamily="82" charset="0"/>
                <a:ea typeface="Source Sans Pro" pitchFamily="34" charset="-122"/>
                <a:cs typeface="Source Sans Pro" pitchFamily="34" charset="-120"/>
              </a:rPr>
              <a:t> &amp; </a:t>
            </a:r>
            <a:r>
              <a:rPr lang="en-US" sz="2025" kern="0" spc="41" dirty="0" err="1">
                <a:solidFill>
                  <a:schemeClr val="bg1"/>
                </a:solidFill>
                <a:latin typeface="Algerian" panose="04020705040A02060702" pitchFamily="82" charset="0"/>
                <a:ea typeface="Source Sans Pro" pitchFamily="34" charset="-122"/>
                <a:cs typeface="Source Sans Pro" pitchFamily="34" charset="-120"/>
              </a:rPr>
              <a:t>Isql</a:t>
            </a:r>
            <a:r>
              <a:rPr lang="en-US" sz="2025" kern="0" spc="41" dirty="0">
                <a:solidFill>
                  <a:schemeClr val="bg1"/>
                </a:solidFill>
                <a:latin typeface="Algerian" panose="04020705040A02060702" pitchFamily="82" charset="0"/>
                <a:ea typeface="Source Sans Pro" pitchFamily="34" charset="-122"/>
                <a:cs typeface="Source Sans Pro" pitchFamily="34" charset="-120"/>
              </a:rPr>
              <a:t> were the tools GRANT AND Gianluca </a:t>
            </a:r>
            <a:br>
              <a:rPr lang="en-US" sz="2025" kern="0" spc="41" dirty="0">
                <a:solidFill>
                  <a:schemeClr val="bg1"/>
                </a:solidFill>
                <a:latin typeface="Algerian" panose="04020705040A02060702" pitchFamily="82" charset="0"/>
                <a:ea typeface="Source Sans Pro" pitchFamily="34" charset="-122"/>
                <a:cs typeface="Source Sans Pro" pitchFamily="34" charset="-120"/>
              </a:rPr>
            </a:br>
            <a:r>
              <a:rPr lang="en-US" sz="2025" kern="0" spc="41" dirty="0">
                <a:solidFill>
                  <a:schemeClr val="bg1"/>
                </a:solidFill>
                <a:latin typeface="Algerian" panose="04020705040A02060702" pitchFamily="82" charset="0"/>
                <a:ea typeface="Source Sans Pro" pitchFamily="34" charset="-122"/>
                <a:cs typeface="Source Sans Pro" pitchFamily="34" charset="-120"/>
              </a:rPr>
              <a:t>first used to connect to SQL Server databases.</a:t>
            </a:r>
            <a:endParaRPr lang="en-US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425566"/>
            <a:ext cx="12188952" cy="54155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4266"/>
              </a:lnSpc>
              <a:buNone/>
            </a:pPr>
            <a:r>
              <a:rPr lang="en-US" sz="4688" b="1" kern="0" spc="47">
                <a:solidFill>
                  <a:srgbClr val="444444"/>
                </a:solidFill>
                <a:latin typeface="Algerian" panose="04020705040A02060702" pitchFamily="82" charset="0"/>
                <a:ea typeface="Bebas Neue" pitchFamily="34" charset="-122"/>
                <a:cs typeface="Bebas Neue" pitchFamily="34" charset="-120"/>
              </a:rPr>
              <a:t>November 2005 - sqlcmd</a:t>
            </a:r>
            <a:endParaRPr lang="en-US">
              <a:latin typeface="Algerian" panose="04020705040A02060702" pitchFamily="82" charset="0"/>
            </a:endParaRPr>
          </a:p>
        </p:txBody>
      </p:sp>
      <p:sp>
        <p:nvSpPr>
          <p:cNvPr id="3" name="Object 2"/>
          <p:cNvSpPr/>
          <p:nvPr/>
        </p:nvSpPr>
        <p:spPr>
          <a:xfrm>
            <a:off x="0" y="1105481"/>
            <a:ext cx="12188952" cy="28282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228"/>
              </a:lnSpc>
              <a:spcBef>
                <a:spcPts val="1069"/>
              </a:spcBef>
              <a:buNone/>
            </a:pPr>
            <a:r>
              <a:rPr lang="en-US" sz="1688" kern="0" spc="34">
                <a:solidFill>
                  <a:srgbClr val="444444">
                    <a:alpha val="80000"/>
                  </a:srgbClr>
                </a:solidFill>
                <a:latin typeface="Algerian" panose="04020705040A02060702" pitchFamily="82" charset="0"/>
                <a:ea typeface="Source Sans Pro" pitchFamily="34" charset="-122"/>
                <a:cs typeface="Source Sans Pro" pitchFamily="34" charset="-120"/>
              </a:rPr>
              <a:t>Where is this a picture of?</a:t>
            </a:r>
            <a:endParaRPr lang="en-US">
              <a:latin typeface="Algerian" panose="04020705040A02060702" pitchFamily="82" charset="0"/>
            </a:endParaRPr>
          </a:p>
        </p:txBody>
      </p:sp>
      <p:sp>
        <p:nvSpPr>
          <p:cNvPr id="4" name="Object 3"/>
          <p:cNvSpPr/>
          <p:nvPr/>
        </p:nvSpPr>
        <p:spPr>
          <a:xfrm>
            <a:off x="95226" y="1809298"/>
            <a:ext cx="11998500" cy="4009022"/>
          </a:xfrm>
          <a:prstGeom prst="rect">
            <a:avLst/>
          </a:prstGeom>
          <a:solidFill>
            <a:srgbClr val="749FC7"/>
          </a:solidFill>
        </p:spPr>
        <p:txBody>
          <a:bodyPr/>
          <a:lstStyle/>
          <a:p>
            <a:endParaRPr lang="en-GB"/>
          </a:p>
        </p:txBody>
      </p:sp>
      <p:pic>
        <p:nvPicPr>
          <p:cNvPr id="5" name="Object 4" descr="preencoded.png"/>
          <p:cNvPicPr>
            <a:picLocks noChangeAspect="1"/>
          </p:cNvPicPr>
          <p:nvPr/>
        </p:nvPicPr>
        <p:blipFill>
          <a:blip r:embed="rId3"/>
          <a:srcRect l="5701" t="27798" r="5701" b="27798"/>
          <a:stretch/>
        </p:blipFill>
        <p:spPr>
          <a:xfrm>
            <a:off x="95226" y="1672138"/>
            <a:ext cx="11998500" cy="4009022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0" y="5913546"/>
            <a:ext cx="12188952" cy="942739"/>
          </a:xfrm>
          <a:prstGeom prst="rect">
            <a:avLst/>
          </a:prstGeom>
          <a:solidFill>
            <a:srgbClr val="A77FC7"/>
          </a:solidFill>
        </p:spPr>
        <p:txBody>
          <a:bodyPr/>
          <a:lstStyle/>
          <a:p>
            <a:endParaRPr lang="en-GB"/>
          </a:p>
        </p:txBody>
      </p:sp>
      <p:sp>
        <p:nvSpPr>
          <p:cNvPr id="7" name="Object 6"/>
          <p:cNvSpPr/>
          <p:nvPr/>
        </p:nvSpPr>
        <p:spPr>
          <a:xfrm>
            <a:off x="-95226" y="6224079"/>
            <a:ext cx="12379404" cy="30539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406"/>
              </a:lnSpc>
              <a:buNone/>
            </a:pPr>
            <a:r>
              <a:rPr lang="en-US" sz="3200" kern="0" spc="41">
                <a:solidFill>
                  <a:srgbClr val="FFFFFF"/>
                </a:solidFill>
                <a:latin typeface="Algerian" panose="04020705040A02060702" pitchFamily="82" charset="0"/>
                <a:ea typeface="Source Sans Pro" pitchFamily="34" charset="-122"/>
                <a:cs typeface="Source Sans Pro" pitchFamily="34" charset="-120"/>
              </a:rPr>
              <a:t>Over 17 years ago - SQLCMD released - Uses ODBC</a:t>
            </a:r>
            <a:endParaRPr lang="en-US" sz="2800">
              <a:latin typeface="Algerian" panose="04020705040A02060702" pitchFamily="82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425566"/>
            <a:ext cx="12188952" cy="54155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4266"/>
              </a:lnSpc>
              <a:buNone/>
            </a:pPr>
            <a:r>
              <a:rPr lang="en-US" sz="6000" b="1" kern="0" spc="47">
                <a:solidFill>
                  <a:schemeClr val="bg1"/>
                </a:solidFill>
                <a:latin typeface="Algerian" panose="04020705040A02060702" pitchFamily="82" charset="0"/>
                <a:ea typeface="Bebas Neue" pitchFamily="34" charset="-122"/>
                <a:cs typeface="Bebas Neue" pitchFamily="34" charset="-120"/>
              </a:rPr>
              <a:t>November 2005 - sqlcmd</a:t>
            </a:r>
            <a:endParaRPr lang="en-US" sz="280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3" name="Object 2"/>
          <p:cNvSpPr/>
          <p:nvPr/>
        </p:nvSpPr>
        <p:spPr>
          <a:xfrm>
            <a:off x="0" y="1105481"/>
            <a:ext cx="12188952" cy="28282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228"/>
              </a:lnSpc>
              <a:spcBef>
                <a:spcPts val="1069"/>
              </a:spcBef>
              <a:buNone/>
            </a:pPr>
            <a:r>
              <a:rPr lang="en-US" sz="3600" kern="0" spc="34">
                <a:solidFill>
                  <a:schemeClr val="bg1"/>
                </a:solidFill>
                <a:latin typeface="Algerian" panose="04020705040A02060702" pitchFamily="82" charset="0"/>
                <a:ea typeface="Source Sans Pro" pitchFamily="34" charset="-122"/>
                <a:cs typeface="Source Sans Pro" pitchFamily="34" charset="-120"/>
              </a:rPr>
              <a:t>Where is this a </a:t>
            </a:r>
            <a:r>
              <a:rPr lang="en-US" sz="4400" kern="0" spc="34">
                <a:solidFill>
                  <a:schemeClr val="bg1"/>
                </a:solidFill>
                <a:latin typeface="Algerian" panose="04020705040A02060702" pitchFamily="82" charset="0"/>
                <a:ea typeface="Source Sans Pro" pitchFamily="34" charset="-122"/>
                <a:cs typeface="Source Sans Pro" pitchFamily="34" charset="-120"/>
              </a:rPr>
              <a:t>picture</a:t>
            </a:r>
            <a:r>
              <a:rPr lang="en-US" sz="3600" kern="0" spc="34">
                <a:solidFill>
                  <a:schemeClr val="bg1"/>
                </a:solidFill>
                <a:latin typeface="Algerian" panose="04020705040A02060702" pitchFamily="82" charset="0"/>
                <a:ea typeface="Source Sans Pro" pitchFamily="34" charset="-122"/>
                <a:cs typeface="Source Sans Pro" pitchFamily="34" charset="-120"/>
              </a:rPr>
              <a:t> of?</a:t>
            </a:r>
            <a:endParaRPr lang="en-US" sz="400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4" name="Object 3"/>
          <p:cNvSpPr/>
          <p:nvPr/>
        </p:nvSpPr>
        <p:spPr>
          <a:xfrm>
            <a:off x="95226" y="1809298"/>
            <a:ext cx="11998500" cy="4009022"/>
          </a:xfrm>
          <a:prstGeom prst="rect">
            <a:avLst/>
          </a:prstGeom>
          <a:solidFill>
            <a:srgbClr val="749FC7"/>
          </a:solidFill>
        </p:spPr>
        <p:txBody>
          <a:bodyPr/>
          <a:lstStyle/>
          <a:p>
            <a:endParaRPr lang="en-GB">
              <a:solidFill>
                <a:schemeClr val="bg1"/>
              </a:solidFill>
            </a:endParaRPr>
          </a:p>
        </p:txBody>
      </p:sp>
      <p:pic>
        <p:nvPicPr>
          <p:cNvPr id="5" name="Object 4" descr="preencoded.png"/>
          <p:cNvPicPr>
            <a:picLocks noChangeAspect="1"/>
          </p:cNvPicPr>
          <p:nvPr/>
        </p:nvPicPr>
        <p:blipFill>
          <a:blip r:embed="rId3"/>
          <a:srcRect l="5701" t="27798" r="5701" b="27798"/>
          <a:stretch/>
        </p:blipFill>
        <p:spPr>
          <a:xfrm>
            <a:off x="95226" y="1672138"/>
            <a:ext cx="11998500" cy="4009022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0" y="5913546"/>
            <a:ext cx="12188952" cy="942739"/>
          </a:xfrm>
          <a:prstGeom prst="rect">
            <a:avLst/>
          </a:prstGeom>
          <a:solidFill>
            <a:schemeClr val="tx1"/>
          </a:solidFill>
        </p:spPr>
        <p:txBody>
          <a:bodyPr/>
          <a:lstStyle/>
          <a:p>
            <a:endParaRPr lang="en-GB">
              <a:solidFill>
                <a:schemeClr val="bg1"/>
              </a:solidFill>
            </a:endParaRPr>
          </a:p>
        </p:txBody>
      </p:sp>
      <p:sp>
        <p:nvSpPr>
          <p:cNvPr id="7" name="Object 6"/>
          <p:cNvSpPr/>
          <p:nvPr/>
        </p:nvSpPr>
        <p:spPr>
          <a:xfrm>
            <a:off x="-95226" y="6224079"/>
            <a:ext cx="12379404" cy="30539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406"/>
              </a:lnSpc>
              <a:buNone/>
            </a:pPr>
            <a:r>
              <a:rPr lang="en-US" sz="3200" kern="0" spc="41">
                <a:solidFill>
                  <a:schemeClr val="bg1"/>
                </a:solidFill>
                <a:latin typeface="Algerian" panose="04020705040A02060702" pitchFamily="82" charset="0"/>
                <a:ea typeface="Source Sans Pro" pitchFamily="34" charset="-122"/>
                <a:cs typeface="Source Sans Pro" pitchFamily="34" charset="-120"/>
              </a:rPr>
              <a:t>Over 17 years ago - SQLCMD released - Uses ODBC</a:t>
            </a:r>
            <a:endParaRPr lang="en-US" sz="280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DACAF4B-2E06-0DB4-B6B5-3DBB4B5800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109" b="32511"/>
          <a:stretch/>
        </p:blipFill>
        <p:spPr bwMode="auto">
          <a:xfrm>
            <a:off x="149911" y="1678320"/>
            <a:ext cx="12039041" cy="41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52859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425566"/>
            <a:ext cx="12188952" cy="54155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4266"/>
              </a:lnSpc>
              <a:buNone/>
            </a:pPr>
            <a:r>
              <a:rPr lang="en-US" sz="7200" b="1" kern="0" spc="47">
                <a:solidFill>
                  <a:srgbClr val="444444"/>
                </a:solidFill>
                <a:latin typeface="Algerian" panose="04020705040A02060702" pitchFamily="82" charset="0"/>
                <a:ea typeface="Bebas Neue" pitchFamily="34" charset="-122"/>
                <a:cs typeface="Bebas Neue" pitchFamily="34" charset="-120"/>
              </a:rPr>
              <a:t>sqlcmd - Incompatibility</a:t>
            </a:r>
            <a:endParaRPr lang="en-US" sz="3600">
              <a:solidFill>
                <a:srgbClr val="444444"/>
              </a:solidFill>
              <a:latin typeface="Algerian" panose="04020705040A02060702" pitchFamily="82" charset="0"/>
            </a:endParaRPr>
          </a:p>
        </p:txBody>
      </p:sp>
      <p:sp>
        <p:nvSpPr>
          <p:cNvPr id="3" name="Object 2"/>
          <p:cNvSpPr/>
          <p:nvPr/>
        </p:nvSpPr>
        <p:spPr>
          <a:xfrm>
            <a:off x="95226" y="1656936"/>
            <a:ext cx="3936016" cy="5104124"/>
          </a:xfrm>
          <a:prstGeom prst="rect">
            <a:avLst/>
          </a:prstGeom>
          <a:solidFill>
            <a:srgbClr val="749FC7"/>
          </a:solidFill>
        </p:spPr>
        <p:txBody>
          <a:bodyPr/>
          <a:lstStyle/>
          <a:p>
            <a:endParaRPr lang="en-GB"/>
          </a:p>
        </p:txBody>
      </p:sp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3"/>
          <a:srcRect t="-22465" b="-22465"/>
          <a:stretch/>
        </p:blipFill>
        <p:spPr>
          <a:xfrm>
            <a:off x="95226" y="1656936"/>
            <a:ext cx="3936016" cy="5104124"/>
          </a:xfrm>
          <a:prstGeom prst="rect">
            <a:avLst/>
          </a:prstGeom>
        </p:spPr>
      </p:pic>
      <p:sp>
        <p:nvSpPr>
          <p:cNvPr id="5" name="Object 4"/>
          <p:cNvSpPr/>
          <p:nvPr/>
        </p:nvSpPr>
        <p:spPr>
          <a:xfrm>
            <a:off x="4126468" y="1656936"/>
            <a:ext cx="3936016" cy="5104124"/>
          </a:xfrm>
          <a:prstGeom prst="rect">
            <a:avLst/>
          </a:prstGeom>
          <a:solidFill>
            <a:srgbClr val="749FC7"/>
          </a:solidFill>
        </p:spPr>
        <p:txBody>
          <a:bodyPr/>
          <a:lstStyle/>
          <a:p>
            <a:endParaRPr lang="en-GB"/>
          </a:p>
        </p:txBody>
      </p:sp>
      <p:pic>
        <p:nvPicPr>
          <p:cNvPr id="6" name="Object 5" descr="preencoded.png"/>
          <p:cNvPicPr>
            <a:picLocks noChangeAspect="1"/>
          </p:cNvPicPr>
          <p:nvPr/>
        </p:nvPicPr>
        <p:blipFill>
          <a:blip r:embed="rId4"/>
          <a:srcRect t="-8496" b="-8496"/>
          <a:stretch/>
        </p:blipFill>
        <p:spPr>
          <a:xfrm>
            <a:off x="4126468" y="1656936"/>
            <a:ext cx="3936016" cy="5104124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8157710" y="1656936"/>
            <a:ext cx="3936016" cy="5104124"/>
          </a:xfrm>
          <a:prstGeom prst="rect">
            <a:avLst/>
          </a:prstGeom>
          <a:solidFill>
            <a:srgbClr val="749FC7"/>
          </a:solidFill>
        </p:spPr>
        <p:txBody>
          <a:bodyPr/>
          <a:lstStyle/>
          <a:p>
            <a:endParaRPr lang="en-GB"/>
          </a:p>
        </p:txBody>
      </p:sp>
      <p:pic>
        <p:nvPicPr>
          <p:cNvPr id="8" name="Object 7" descr="preencoded.png"/>
          <p:cNvPicPr>
            <a:picLocks noChangeAspect="1"/>
          </p:cNvPicPr>
          <p:nvPr/>
        </p:nvPicPr>
        <p:blipFill>
          <a:blip r:embed="rId5"/>
          <a:srcRect t="-14091" b="-14091"/>
          <a:stretch/>
        </p:blipFill>
        <p:spPr>
          <a:xfrm>
            <a:off x="8157710" y="1656936"/>
            <a:ext cx="3936016" cy="51041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"/>
    </mc:Choice>
    <mc:Fallback xmlns="">
      <p:transition spd="slow" advTm="2000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AI_THEME_MODEL" val="{&quot;showLogo&quot;:true,&quot;logoScale&quot;:1,&quot;logoPosition&quot;:&quot;left&quot;,&quot;logoOffset&quot;:0,&quot;showMessage&quot;:true,&quot;showPageNum&quot;:true,&quot;logo&quot;:null,&quot;logo_dark&quot;:null,&quot;showFooterByDefault&quot;:null,&quot;footerMessage&quot;:&quot;©2024 Proprietary and Confidential. All Rights Reserved.&quot;,&quot;palette_name&quot;:&quot;colorful&quot;,&quot;defaultSlideColor&quot;:&quot;theme&quot;,&quot;defaultBackgroundColor&quot;:&quot;background_light&quot;,&quot;styleFonts&quot;:1,&quot;styleFontWeight&quot;:&quot;heavy&quot;,&quot;styleElementStyle&quot;:&quot;outlined&quot;,&quot;styleEffect&quot;:&quot;none&quot;,&quot;styleDesign&quot;:1,&quot;styleDecoration&quot;:&quot;bar_left&quot;,&quot;styleHeaderAlignment&quot;:&quot;left&quot;,&quot;styleShape&quot;:&quot;rect&quot;,&quot;styleColor&quot;:&quot;slide&quot;,&quot;styleBackground&quot;:&quot;none&quot;,&quot;styleTitleFont&quot;:&quot;sourcesanspro&quot;,&quot;styleBodyFont&quot;:&quot;sourcesanspro&quot;,&quot;styleWeight&quot;:&quot;medium&quot;,&quot;styleTitleSlide&quot;:&quot;bar_left&quot;,&quot;fontScale&quot;:1,&quot;iconStyle&quot;:&quot;chunky&quot;,&quot;cjkFont&quot;:&quot;jp&quot;,&quot;isRTL&quot;:false,&quot;colors&quot;:{&quot;background_light&quot;:&quot;#ffffff&quot;,&quot;background_dark&quot;:&quot;#000000&quot;,&quot;primary_light&quot;:&quot;#ffffff&quot;,&quot;primary_dark&quot;:&quot;#000000&quot;,&quot;secondary_light&quot;:&quot;#535353&quot;,&quot;secondary_dark&quot;:&quot;#a7a7a7&quot;,&quot;positive&quot;:&quot;#54C351&quot;,&quot;negative&quot;:&quot;#E04C2B&quot;,&quot;hyperlink&quot;:&quot;#11a9e2&quot;,&quot;theme&quot;:&quot;#4f81bd&quot;,&quot;background_accent&quot;:&quot;#535353&quot;,&quot;chart1&quot;:&quot;#4f81bd&quot;,&quot;accent1&quot;:&quot;#c0504d&quot;,&quot;chart2&quot;:&quot;#c0504d&quot;,&quot;accent2&quot;:&quot;#9bbb59&quot;,&quot;chart3&quot;:&quot;#9bbb59&quot;,&quot;accent3&quot;:&quot;#8064a2&quot;,&quot;chart4&quot;:&quot;#8064a2&quot;,&quot;accent4&quot;:&quot;#4bacc6&quot;,&quot;chart5&quot;:&quot;#4bacc6&quot;,&quot;accent5&quot;:&quot;#f79646&quot;,&quot;chart6&quot;:&quot;#f79646&quot;},&quot;fontHeaderFontId&quot;:&quot;sourcesanspro&quot;,&quot;fontHeaderWeight&quot;:600,&quot;fontHeaderBoldWeight&quot;:600,&quot;fontHeaderLetterSpacing&quot;:0,&quot;fontHeaderLineHeight&quot;:1.6,&quot;fontHeaderScaling&quot;:100,&quot;fontHeaderTextTransform&quot;:&quot;auto&quot;,&quot;fontTitleFontId&quot;:&quot;sourcesanspro&quot;,&quot;fontTitleWeight&quot;:600,&quot;fontTitleBoldWeight&quot;:600,&quot;fontTitleLetterSpacing&quot;:0,&quot;fontTitleLineHeight&quot;:1.6,&quot;fontTitleScaling&quot;:100,&quot;fontTitleTextTransform&quot;:&quot;auto&quot;,&quot;fontBodyFontId&quot;:&quot;sourcesanspro&quot;,&quot;fontBodyWeight&quot;:400,&quot;fontBodyBoldWeight&quot;:600,&quot;fontBodyLetterSpacing&quot;:0,&quot;fontBodyLineHeight&quot;:1.9,&quot;fontBodyScaling&quot;:100,&quot;fontBodyTextTransform&quot;:&quot;auto&quot;}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2" Type="http://schemas.microsoft.com/office/2011/relationships/webextension" Target="webextension2.xml"/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700" row="0">
    <wetp:webextensionref xmlns:r="http://schemas.openxmlformats.org/officeDocument/2006/relationships" r:id="rId1"/>
  </wetp:taskpane>
  <wetp:taskpane dockstate="right" visibility="0" width="700" row="1">
    <wetp:webextensionref xmlns:r="http://schemas.openxmlformats.org/officeDocument/2006/relationships" r:id="rId2"/>
  </wetp:taskpane>
</wetp:taskpanes>
</file>

<file path=ppt/webextensions/webextension1.xml><?xml version="1.0" encoding="utf-8"?>
<we:webextension xmlns:we="http://schemas.microsoft.com/office/webextensions/webextension/2010/11" id="{7A937D71-51EE-4227-AD9E-5EE4970B3056}">
  <we:reference id="wa200005566" version="3.0.0.1" store="en-US" storeType="OMEX"/>
  <we:alternateReferences>
    <we:reference id="wa200005566" version="3.0.0.1" store="wa200005566" storeType="OMEX"/>
  </we:alternateReferences>
  <we:properties/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1A18A1F1-CB28-423C-82DF-3CAA7B396619}">
  <we:reference id="0cad77d1-4b38-41f3-896c-a6193bfd765c" version="1.0.0.0" store="EXCatalog" storeType="EXCatalog"/>
  <we:alternateReferences>
    <we:reference id="WA200003964" version="1.0.0.0" store="en-GB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520</Words>
  <Application>Microsoft Office PowerPoint</Application>
  <PresentationFormat>Widescreen</PresentationFormat>
  <Paragraphs>128</Paragraphs>
  <Slides>26</Slides>
  <Notes>26</Notes>
  <HiddenSlides>2</HiddenSlides>
  <MMClips>1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  <vt:variant>
        <vt:lpstr>Custom Shows</vt:lpstr>
      </vt:variant>
      <vt:variant>
        <vt:i4>1</vt:i4>
      </vt:variant>
    </vt:vector>
  </HeadingPairs>
  <TitlesOfParts>
    <vt:vector size="31" baseType="lpstr">
      <vt:lpstr>Arial</vt:lpstr>
      <vt:lpstr>Algerian</vt:lpstr>
      <vt:lpstr>Source Sans Pro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Custom Show 1</vt:lpstr>
    </vt:vector>
  </TitlesOfParts>
  <Company>Beautiful.ai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OLD NAME - NEW CLI</dc:title>
  <dc:subject>OLD NAME - NEW CLI</dc:subject>
  <dc:creator>rob@sewells-consulting.co.uk</dc:creator>
  <cp:lastModifiedBy>Rob Sewell</cp:lastModifiedBy>
  <cp:revision>2</cp:revision>
  <dcterms:created xsi:type="dcterms:W3CDTF">2023-08-27T10:38:29Z</dcterms:created>
  <dcterms:modified xsi:type="dcterms:W3CDTF">2024-01-14T13:53:42Z</dcterms:modified>
</cp:coreProperties>
</file>